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693" r:id="rId3"/>
    <p:sldId id="694" r:id="rId4"/>
    <p:sldId id="695" r:id="rId5"/>
    <p:sldId id="696" r:id="rId6"/>
    <p:sldId id="697" r:id="rId7"/>
    <p:sldId id="683" r:id="rId8"/>
    <p:sldId id="684" r:id="rId9"/>
    <p:sldId id="698" r:id="rId10"/>
    <p:sldId id="699" r:id="rId11"/>
    <p:sldId id="700" r:id="rId12"/>
    <p:sldId id="702" r:id="rId13"/>
    <p:sldId id="701" r:id="rId14"/>
    <p:sldId id="703" r:id="rId15"/>
    <p:sldId id="704" r:id="rId16"/>
    <p:sldId id="706" r:id="rId17"/>
    <p:sldId id="708" r:id="rId18"/>
    <p:sldId id="705" r:id="rId19"/>
    <p:sldId id="739" r:id="rId20"/>
    <p:sldId id="741" r:id="rId21"/>
    <p:sldId id="707" r:id="rId22"/>
    <p:sldId id="760" r:id="rId23"/>
    <p:sldId id="709" r:id="rId24"/>
    <p:sldId id="711" r:id="rId25"/>
    <p:sldId id="718" r:id="rId26"/>
    <p:sldId id="719" r:id="rId27"/>
    <p:sldId id="720" r:id="rId28"/>
    <p:sldId id="721" r:id="rId29"/>
    <p:sldId id="710" r:id="rId30"/>
    <p:sldId id="712" r:id="rId31"/>
    <p:sldId id="713" r:id="rId32"/>
    <p:sldId id="714" r:id="rId33"/>
    <p:sldId id="715" r:id="rId34"/>
    <p:sldId id="717" r:id="rId35"/>
    <p:sldId id="716" r:id="rId36"/>
    <p:sldId id="722" r:id="rId37"/>
    <p:sldId id="723" r:id="rId38"/>
    <p:sldId id="686" r:id="rId39"/>
    <p:sldId id="725" r:id="rId40"/>
    <p:sldId id="724" r:id="rId41"/>
    <p:sldId id="728" r:id="rId42"/>
    <p:sldId id="726" r:id="rId43"/>
    <p:sldId id="729" r:id="rId44"/>
    <p:sldId id="730" r:id="rId45"/>
    <p:sldId id="731" r:id="rId46"/>
    <p:sldId id="733" r:id="rId47"/>
    <p:sldId id="732" r:id="rId48"/>
    <p:sldId id="734" r:id="rId49"/>
    <p:sldId id="735" r:id="rId50"/>
    <p:sldId id="761" r:id="rId51"/>
    <p:sldId id="736" r:id="rId52"/>
    <p:sldId id="737" r:id="rId53"/>
    <p:sldId id="738" r:id="rId54"/>
    <p:sldId id="742" r:id="rId55"/>
    <p:sldId id="746" r:id="rId56"/>
    <p:sldId id="743" r:id="rId57"/>
    <p:sldId id="747" r:id="rId58"/>
    <p:sldId id="744" r:id="rId59"/>
    <p:sldId id="745" r:id="rId60"/>
    <p:sldId id="749" r:id="rId61"/>
    <p:sldId id="750" r:id="rId62"/>
    <p:sldId id="751" r:id="rId63"/>
    <p:sldId id="752" r:id="rId64"/>
    <p:sldId id="748" r:id="rId65"/>
    <p:sldId id="753" r:id="rId66"/>
    <p:sldId id="754" r:id="rId67"/>
    <p:sldId id="756" r:id="rId68"/>
    <p:sldId id="755" r:id="rId69"/>
    <p:sldId id="757" r:id="rId70"/>
    <p:sldId id="758" r:id="rId71"/>
    <p:sldId id="7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DFF"/>
    <a:srgbClr val="000CFF"/>
    <a:srgbClr val="E15101"/>
    <a:srgbClr val="00F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405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98DF-88B6-A541-81E5-0B9D35B4CC74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E83E-F98B-9541-A47F-6AC26A0B843C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EDC-31DC-2140-AEC8-9EF06ACF5E2F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C48C-BD00-F743-8537-F7FCF8076B66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E507-C9F2-3B44-A449-07A7EC7F64F1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59-987D-C244-960D-11366F9795EE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85C-DFE4-B545-ADF8-8BC535C4E152}" type="datetime1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F393-BAE6-1948-8A84-D14C99E402A2}" type="datetime1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72AD-FBD2-6541-AD62-12F059411C96}" type="datetime1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ABA-7DBC-4A44-8154-14ACD2203E7A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BC5B-00AD-8F45-B118-A74B3874F4C0}" type="datetime1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57A8-BBD0-9249-991D-95E7AC4FCBD4}" type="datetime1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16.jpeg"/><Relationship Id="rId4" Type="http://schemas.openxmlformats.org/officeDocument/2006/relationships/image" Target="../media/image13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ietf.org/rfc/rfc2246.tx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://www.oregonstate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eartbleed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370</a:t>
            </a:r>
            <a:br>
              <a:rPr lang="en-US" dirty="0"/>
            </a:br>
            <a:r>
              <a:rPr lang="en-US" dirty="0"/>
              <a:t>Introduction to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Socket Layer (SSL) and</a:t>
            </a:r>
          </a:p>
          <a:p>
            <a:r>
              <a:rPr lang="en-US" dirty="0"/>
              <a:t>Transport Layer Security (TLS) </a:t>
            </a:r>
          </a:p>
          <a:p>
            <a:r>
              <a:rPr lang="en-US" dirty="0" err="1"/>
              <a:t>Yeongjin</a:t>
            </a:r>
            <a:r>
              <a:rPr lang="en-US" dirty="0"/>
              <a:t> Jang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CEEE-A655-9D4B-AA1D-8E725CF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B498-CA5C-5BAC-FD1E-29D68DB7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4218-F045-375E-7E8D-C18FCD83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 + net</a:t>
            </a:r>
          </a:p>
          <a:p>
            <a:pPr lvl="1"/>
            <a:r>
              <a:rPr lang="en-US" dirty="0"/>
              <a:t>A network of networks</a:t>
            </a:r>
          </a:p>
          <a:p>
            <a:pPr lvl="1"/>
            <a:endParaRPr lang="en-US" dirty="0"/>
          </a:p>
          <a:p>
            <a:r>
              <a:rPr lang="en-US" dirty="0"/>
              <a:t>Design principle</a:t>
            </a:r>
          </a:p>
          <a:p>
            <a:pPr lvl="1"/>
            <a:r>
              <a:rPr lang="en-US" dirty="0"/>
              <a:t>Network is complex,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Manage small network,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Manage network of networks O(m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 &gt;&gt;&gt;&gt;&gt; </a:t>
            </a:r>
            <a:r>
              <a:rPr lang="en-US" dirty="0" err="1"/>
              <a:t>m,n</a:t>
            </a:r>
            <a:endParaRPr lang="en-US" dirty="0"/>
          </a:p>
          <a:p>
            <a:pPr lvl="1"/>
            <a:r>
              <a:rPr lang="en-US" dirty="0"/>
              <a:t>Make it simple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1A9F3-A656-7376-03F5-A3DADCCA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737DFD-CECD-6F91-0352-AB42B01C3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8780" y="2391508"/>
            <a:ext cx="5774281" cy="378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BBBCD-7188-3893-95AD-1D3EE9EC664E}"/>
              </a:ext>
            </a:extLst>
          </p:cNvPr>
          <p:cNvSpPr txBox="1"/>
          <p:nvPr/>
        </p:nvSpPr>
        <p:spPr>
          <a:xfrm>
            <a:off x="351692" y="6412523"/>
            <a:ext cx="806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is from: https://</a:t>
            </a:r>
            <a:r>
              <a:rPr lang="en-US" dirty="0" err="1"/>
              <a:t>www.cs.utexas.edu</a:t>
            </a:r>
            <a:r>
              <a:rPr lang="en-US" dirty="0"/>
              <a:t>/~</a:t>
            </a:r>
            <a:r>
              <a:rPr lang="en-US" dirty="0" err="1"/>
              <a:t>mitra</a:t>
            </a:r>
            <a:r>
              <a:rPr lang="en-US" dirty="0"/>
              <a:t>/csFall2018/cs329/lectures/fig1.gif</a:t>
            </a:r>
          </a:p>
        </p:txBody>
      </p:sp>
    </p:spTree>
    <p:extLst>
      <p:ext uri="{BB962C8B-B14F-4D97-AF65-F5344CB8AC3E}">
        <p14:creationId xmlns:p14="http://schemas.microsoft.com/office/powerpoint/2010/main" val="3036489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0F94-0C6C-CA31-AE90-B67DEDC2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05FF-8A82-1AB9-21E7-633A11498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 layer for computer network</a:t>
            </a:r>
          </a:p>
          <a:p>
            <a:endParaRPr lang="en-US" dirty="0"/>
          </a:p>
          <a:p>
            <a:r>
              <a:rPr lang="en-US" dirty="0"/>
              <a:t>No security at all</a:t>
            </a:r>
          </a:p>
          <a:p>
            <a:pPr lvl="1"/>
            <a:r>
              <a:rPr lang="en-US" dirty="0"/>
              <a:t>Before TLS/SSL kicks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F774-130D-7596-A035-F1C821C1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D91C6-43BC-16EE-4550-D4E874AC6754}"/>
              </a:ext>
            </a:extLst>
          </p:cNvPr>
          <p:cNvSpPr txBox="1"/>
          <p:nvPr/>
        </p:nvSpPr>
        <p:spPr>
          <a:xfrm>
            <a:off x="0" y="5657670"/>
            <a:ext cx="4630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is from:</a:t>
            </a:r>
          </a:p>
          <a:p>
            <a:r>
              <a:rPr lang="en-US" dirty="0"/>
              <a:t>https://</a:t>
            </a:r>
            <a:r>
              <a:rPr lang="en-US" dirty="0" err="1"/>
              <a:t>comptiacdn.azureedge.net</a:t>
            </a:r>
            <a:r>
              <a:rPr lang="en-US" dirty="0"/>
              <a:t>/</a:t>
            </a:r>
            <a:r>
              <a:rPr lang="en-US" dirty="0" err="1"/>
              <a:t>webcontent</a:t>
            </a:r>
            <a:r>
              <a:rPr lang="en-US" dirty="0"/>
              <a:t>/images/default-source/blogs/osi-rm-4.png</a:t>
            </a:r>
          </a:p>
        </p:txBody>
      </p:sp>
      <p:pic>
        <p:nvPicPr>
          <p:cNvPr id="2054" name="Picture 6" descr="OSI Model | Computer Networking | CompTIA">
            <a:extLst>
              <a:ext uri="{FF2B5EF4-FFF2-40B4-BE49-F238E27FC236}">
                <a16:creationId xmlns:a16="http://schemas.microsoft.com/office/drawing/2014/main" id="{892F446E-77EE-449A-089A-5A5701E6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615" y="2412999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56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404F-732D-07C8-17D4-05F93F3E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Packet Routed?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A891-F5A2-5773-FC22-9DFF9B00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CDC55F-2C5F-704E-2B8C-55EA202A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128" y="1533449"/>
            <a:ext cx="7913743" cy="51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32842-C628-B211-EB4B-BF659C26413F}"/>
              </a:ext>
            </a:extLst>
          </p:cNvPr>
          <p:cNvSpPr txBox="1"/>
          <p:nvPr/>
        </p:nvSpPr>
        <p:spPr>
          <a:xfrm>
            <a:off x="9530862" y="1324708"/>
            <a:ext cx="53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7C054-0D1A-E6D8-7C79-F0EBE4A081F9}"/>
              </a:ext>
            </a:extLst>
          </p:cNvPr>
          <p:cNvSpPr txBox="1"/>
          <p:nvPr/>
        </p:nvSpPr>
        <p:spPr>
          <a:xfrm>
            <a:off x="4621260" y="50461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</a:t>
            </a:r>
          </a:p>
        </p:txBody>
      </p:sp>
      <p:pic>
        <p:nvPicPr>
          <p:cNvPr id="4100" name="Picture 4" descr="Packet Icons - Free SVG &amp; PNG Packet Images - Noun Project">
            <a:extLst>
              <a:ext uri="{FF2B5EF4-FFF2-40B4-BE49-F238E27FC236}">
                <a16:creationId xmlns:a16="http://schemas.microsoft.com/office/drawing/2014/main" id="{AFFC83CC-55ED-B461-A669-3964445F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8894" y="1072573"/>
            <a:ext cx="921752" cy="92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5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1.11111E-6 L -0.10703 0.02292 " pathEditMode="relative" ptsTypes="AA">
                                      <p:cBhvr>
                                        <p:cTn id="1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56 0.02292 L -0.10156 0.1669 " pathEditMode="relative" ptsTypes="AA">
                                      <p:cBhvr>
                                        <p:cTn id="2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26 0.16204 L -0.17396 0.1382 " pathEditMode="relative" ptsTypes="AA">
                                      <p:cBhvr>
                                        <p:cTn id="26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22 0.13588 L -0.22083 0.27639 " pathEditMode="relative" ptsTypes="AA">
                                      <p:cBhvr>
                                        <p:cTn id="30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13 0.27639 L -0.31588 0.37824 " pathEditMode="relative" ptsTypes="AA">
                                      <p:cBhvr>
                                        <p:cTn id="34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588 0.37824 L -0.4056 0.34792 " pathEditMode="relative" ptsTypes="AA">
                                      <p:cBhvr>
                                        <p:cTn id="38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703 0.34306 L -0.38828 0.51227 " pathEditMode="relative" ptsTypes="AA">
                                      <p:cBhvr>
                                        <p:cTn id="4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958 0.51227 L -0.42291 0.56597 " pathEditMode="relative" ptsTypes="AA">
                                      <p:cBhvr>
                                        <p:cTn id="46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0F80-425C-9896-2D26-151C507B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Communication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CE5492-29F1-CB21-9982-9732502B3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939" y="1870075"/>
            <a:ext cx="588956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511BE-918A-73A8-1D2B-449BB43A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2C1A8F-0B01-069C-2F56-7356B7B046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21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Totally insecure</a:t>
            </a:r>
          </a:p>
          <a:p>
            <a:pPr lvl="1"/>
            <a:r>
              <a:rPr lang="en-US" dirty="0"/>
              <a:t>Any router in the middle can see your packet content!!</a:t>
            </a:r>
          </a:p>
        </p:txBody>
      </p:sp>
      <p:pic>
        <p:nvPicPr>
          <p:cNvPr id="3074" name="Picture 2" descr="Overview of the Internet">
            <a:extLst>
              <a:ext uri="{FF2B5EF4-FFF2-40B4-BE49-F238E27FC236}">
                <a16:creationId xmlns:a16="http://schemas.microsoft.com/office/drawing/2014/main" id="{2E87FF63-8DC6-9A87-BEAF-6004D67B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216" y="3396571"/>
            <a:ext cx="5280016" cy="346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03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7CB-EF20-2CFE-E2DE-EE0B56E1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Trust Routers</a:t>
            </a:r>
            <a:br>
              <a:rPr lang="en-US" dirty="0"/>
            </a:br>
            <a:r>
              <a:rPr lang="en-US" dirty="0"/>
              <a:t>(in the middle)?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C5C6C-EB65-5615-183B-425F2DC0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992939-3270-EE9C-98D2-0456A32D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128" y="1533449"/>
            <a:ext cx="7913743" cy="51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5F597-3595-6D4C-043C-1BB2398127DE}"/>
              </a:ext>
            </a:extLst>
          </p:cNvPr>
          <p:cNvSpPr txBox="1"/>
          <p:nvPr/>
        </p:nvSpPr>
        <p:spPr>
          <a:xfrm>
            <a:off x="9530862" y="1324708"/>
            <a:ext cx="53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EE0F2-90F2-2BE7-EEA4-AAF41DB29FD2}"/>
              </a:ext>
            </a:extLst>
          </p:cNvPr>
          <p:cNvSpPr txBox="1"/>
          <p:nvPr/>
        </p:nvSpPr>
        <p:spPr>
          <a:xfrm>
            <a:off x="4621260" y="50461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</a:t>
            </a:r>
          </a:p>
        </p:txBody>
      </p:sp>
      <p:pic>
        <p:nvPicPr>
          <p:cNvPr id="8" name="Picture 4" descr="Packet Icons - Free SVG &amp; PNG Packet Images - Noun Project">
            <a:extLst>
              <a:ext uri="{FF2B5EF4-FFF2-40B4-BE49-F238E27FC236}">
                <a16:creationId xmlns:a16="http://schemas.microsoft.com/office/drawing/2014/main" id="{574F712A-6AF3-C9E5-277D-B8EC08B68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8894" y="1072573"/>
            <a:ext cx="921752" cy="92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BB9DEB-A446-0717-FED3-BD54EBA53506}"/>
              </a:ext>
            </a:extLst>
          </p:cNvPr>
          <p:cNvSpPr/>
          <p:nvPr/>
        </p:nvSpPr>
        <p:spPr>
          <a:xfrm>
            <a:off x="8899071" y="2547259"/>
            <a:ext cx="631791" cy="37706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283DA-54EB-195B-2C9A-83A65FB4CC3F}"/>
              </a:ext>
            </a:extLst>
          </p:cNvPr>
          <p:cNvSpPr/>
          <p:nvPr/>
        </p:nvSpPr>
        <p:spPr>
          <a:xfrm>
            <a:off x="7533335" y="2110140"/>
            <a:ext cx="941194" cy="2738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F7AF64-E055-EC91-1888-B4C165A4D013}"/>
              </a:ext>
            </a:extLst>
          </p:cNvPr>
          <p:cNvSpPr/>
          <p:nvPr/>
        </p:nvSpPr>
        <p:spPr>
          <a:xfrm>
            <a:off x="7565993" y="3612771"/>
            <a:ext cx="1088150" cy="2738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34EF3A-BECE-205F-E6D9-75B04D6B4544}"/>
              </a:ext>
            </a:extLst>
          </p:cNvPr>
          <p:cNvSpPr/>
          <p:nvPr/>
        </p:nvSpPr>
        <p:spPr>
          <a:xfrm>
            <a:off x="6232579" y="3481701"/>
            <a:ext cx="870350" cy="4049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C1AE88-A099-A41C-3B51-6EA154CABF2C}"/>
              </a:ext>
            </a:extLst>
          </p:cNvPr>
          <p:cNvSpPr/>
          <p:nvPr/>
        </p:nvSpPr>
        <p:spPr>
          <a:xfrm>
            <a:off x="5274635" y="4084322"/>
            <a:ext cx="957944" cy="22642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B7B07F-E0C5-E70C-8E3E-E8774B5904B8}"/>
              </a:ext>
            </a:extLst>
          </p:cNvPr>
          <p:cNvSpPr/>
          <p:nvPr/>
        </p:nvSpPr>
        <p:spPr>
          <a:xfrm>
            <a:off x="5512257" y="4911384"/>
            <a:ext cx="583743" cy="34027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1C216-20D6-D0F3-D20C-7D878CEA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Decides Where the Packet Should Go as a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F1A38-5BB5-677E-801C-73490CF2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router in the middle send the packet to</a:t>
            </a:r>
          </a:p>
          <a:p>
            <a:pPr lvl="1"/>
            <a:r>
              <a:rPr lang="en-US" dirty="0"/>
              <a:t>Weird location???</a:t>
            </a:r>
          </a:p>
          <a:p>
            <a:pPr lvl="1"/>
            <a:endParaRPr lang="en-US" dirty="0"/>
          </a:p>
          <a:p>
            <a:r>
              <a:rPr lang="en-US" dirty="0"/>
              <a:t>This is totally possible</a:t>
            </a:r>
          </a:p>
          <a:p>
            <a:pPr lvl="1"/>
            <a:r>
              <a:rPr lang="en-US" dirty="0"/>
              <a:t>Yes, router will check the IP but</a:t>
            </a:r>
          </a:p>
          <a:p>
            <a:pPr lvl="1"/>
            <a:r>
              <a:rPr lang="en-US" dirty="0"/>
              <a:t>What if routers are malicious???</a:t>
            </a:r>
          </a:p>
          <a:p>
            <a:pPr lvl="1"/>
            <a:r>
              <a:rPr lang="en-US" dirty="0"/>
              <a:t>There is no restriction in doing such..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7F216-F7B0-36E6-C919-8DF25B06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20532" y="6513889"/>
            <a:ext cx="1447068" cy="207586"/>
          </a:xfrm>
        </p:spPr>
        <p:txBody>
          <a:bodyPr/>
          <a:lstStyle/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3106AFE-5BA9-2207-20CA-05FA35DD747B}"/>
              </a:ext>
            </a:extLst>
          </p:cNvPr>
          <p:cNvSpPr txBox="1">
            <a:spLocks/>
          </p:cNvSpPr>
          <p:nvPr/>
        </p:nvSpPr>
        <p:spPr>
          <a:xfrm>
            <a:off x="6020532" y="6513889"/>
            <a:ext cx="1447068" cy="2075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F81D30-553F-4A66-905C-A9B7411F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8744" y="2252224"/>
            <a:ext cx="4499241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5668F1-C56A-8D48-9AE3-4F2965875673}"/>
              </a:ext>
            </a:extLst>
          </p:cNvPr>
          <p:cNvSpPr txBox="1"/>
          <p:nvPr/>
        </p:nvSpPr>
        <p:spPr>
          <a:xfrm>
            <a:off x="11089875" y="2048798"/>
            <a:ext cx="65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A6C24-A1EE-A079-27DE-193228E86DEC}"/>
              </a:ext>
            </a:extLst>
          </p:cNvPr>
          <p:cNvSpPr txBox="1"/>
          <p:nvPr/>
        </p:nvSpPr>
        <p:spPr>
          <a:xfrm>
            <a:off x="8269366" y="4190769"/>
            <a:ext cx="65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</a:t>
            </a:r>
          </a:p>
        </p:txBody>
      </p:sp>
      <p:pic>
        <p:nvPicPr>
          <p:cNvPr id="9" name="Picture 4" descr="Packet Icons - Free SVG &amp; PNG Packet Images - Noun Project">
            <a:extLst>
              <a:ext uri="{FF2B5EF4-FFF2-40B4-BE49-F238E27FC236}">
                <a16:creationId xmlns:a16="http://schemas.microsoft.com/office/drawing/2014/main" id="{07A77CF8-0143-3F86-736E-87657ACDA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1776" y="1648718"/>
            <a:ext cx="524048" cy="52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59B1EF-A196-E854-3605-BFD687D397EF}"/>
              </a:ext>
            </a:extLst>
          </p:cNvPr>
          <p:cNvSpPr/>
          <p:nvPr/>
        </p:nvSpPr>
        <p:spPr>
          <a:xfrm>
            <a:off x="10821914" y="2831181"/>
            <a:ext cx="333277" cy="21437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679D00-3D3A-BEDC-4371-074DC84AD7FD}"/>
              </a:ext>
            </a:extLst>
          </p:cNvPr>
          <p:cNvSpPr/>
          <p:nvPr/>
        </p:nvSpPr>
        <p:spPr>
          <a:xfrm>
            <a:off x="10093518" y="2597745"/>
            <a:ext cx="496490" cy="1556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18817-5126-1E28-3A73-9596A1FF9D7B}"/>
              </a:ext>
            </a:extLst>
          </p:cNvPr>
          <p:cNvSpPr/>
          <p:nvPr/>
        </p:nvSpPr>
        <p:spPr>
          <a:xfrm>
            <a:off x="10093518" y="3429000"/>
            <a:ext cx="574011" cy="1556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A224A3-F370-886E-D46C-FB0872B056BD}"/>
              </a:ext>
            </a:extLst>
          </p:cNvPr>
          <p:cNvSpPr/>
          <p:nvPr/>
        </p:nvSpPr>
        <p:spPr>
          <a:xfrm>
            <a:off x="9370473" y="3353283"/>
            <a:ext cx="459119" cy="23020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69CCD8-3EBD-AE07-D3EE-68FFBC222233}"/>
              </a:ext>
            </a:extLst>
          </p:cNvPr>
          <p:cNvSpPr/>
          <p:nvPr/>
        </p:nvSpPr>
        <p:spPr>
          <a:xfrm>
            <a:off x="8786787" y="3678976"/>
            <a:ext cx="505326" cy="12872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3B61D-77B3-BB45-80D1-3FFB9F82CB3E}"/>
              </a:ext>
            </a:extLst>
          </p:cNvPr>
          <p:cNvSpPr/>
          <p:nvPr/>
        </p:nvSpPr>
        <p:spPr>
          <a:xfrm>
            <a:off x="8920433" y="4170231"/>
            <a:ext cx="307931" cy="19345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8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698 0.24977 L -0.24049 0.073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0716-77EE-FB28-C288-501123BA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w/o SSL/TLS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BAA46-50B9-473B-26C3-B7ED3F6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AutoShape 2" descr="Whatever happened to Netscape? | Engadget">
            <a:extLst>
              <a:ext uri="{FF2B5EF4-FFF2-40B4-BE49-F238E27FC236}">
                <a16:creationId xmlns:a16="http://schemas.microsoft.com/office/drawing/2014/main" id="{FFA41C68-B6E4-3A4E-80A4-AB4A5C9E8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7B2729-FF00-93F9-CCAC-6CB08222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328" y="1606891"/>
            <a:ext cx="1611085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atabase Server Icon Free PNG Image｜Illustoon">
            <a:extLst>
              <a:ext uri="{FF2B5EF4-FFF2-40B4-BE49-F238E27FC236}">
                <a16:creationId xmlns:a16="http://schemas.microsoft.com/office/drawing/2014/main" id="{145F179D-7F27-5D4D-B354-1D137A6D0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5152" y="1606891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uters - Cisco">
            <a:extLst>
              <a:ext uri="{FF2B5EF4-FFF2-40B4-BE49-F238E27FC236}">
                <a16:creationId xmlns:a16="http://schemas.microsoft.com/office/drawing/2014/main" id="{34638007-A5FA-3C6B-F5D0-B7F3AB96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6319" y="1731263"/>
            <a:ext cx="2743201" cy="15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outers - Cisco">
            <a:extLst>
              <a:ext uri="{FF2B5EF4-FFF2-40B4-BE49-F238E27FC236}">
                <a16:creationId xmlns:a16="http://schemas.microsoft.com/office/drawing/2014/main" id="{F3FC93C9-0FFE-F75D-751E-B40122D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783101"/>
            <a:ext cx="2743201" cy="15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outers - Cisco">
            <a:extLst>
              <a:ext uri="{FF2B5EF4-FFF2-40B4-BE49-F238E27FC236}">
                <a16:creationId xmlns:a16="http://schemas.microsoft.com/office/drawing/2014/main" id="{9FC143E3-AF97-F0D9-EAF7-CA44048B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2480" y="1771838"/>
            <a:ext cx="2743201" cy="15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2E293B-E086-F875-2591-226C9AA513FE}"/>
              </a:ext>
            </a:extLst>
          </p:cNvPr>
          <p:cNvCxnSpPr>
            <a:stCxn id="8194" idx="2"/>
            <a:endCxn id="8196" idx="2"/>
          </p:cNvCxnSpPr>
          <p:nvPr/>
        </p:nvCxnSpPr>
        <p:spPr>
          <a:xfrm rot="5400000" flipH="1" flipV="1">
            <a:off x="6086476" y="-905371"/>
            <a:ext cx="1741" cy="8244953"/>
          </a:xfrm>
          <a:prstGeom prst="bentConnector3">
            <a:avLst>
              <a:gd name="adj1" fmla="val -131303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69FFA6-AAA8-620A-B57D-207847C4B9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163" l="3505" r="94276">
                        <a14:foregroundMark x1="34579" y1="22340" x2="46612" y2="22695"/>
                        <a14:foregroundMark x1="24650" y1="19858" x2="34346" y2="23995"/>
                        <a14:foregroundMark x1="34346" y1="23995" x2="43575" y2="24823"/>
                        <a14:foregroundMark x1="43575" y1="24823" x2="54089" y2="24232"/>
                        <a14:foregroundMark x1="54089" y1="24232" x2="60164" y2="19031"/>
                        <a14:foregroundMark x1="20210" y1="18676" x2="27103" y2="21158"/>
                        <a14:foregroundMark x1="17407" y1="20567" x2="14720" y2="23522"/>
                        <a14:foregroundMark x1="15654" y1="28132" x2="24416" y2="30615"/>
                        <a14:foregroundMark x1="24416" y1="30615" x2="30374" y2="37116"/>
                        <a14:foregroundMark x1="30374" y1="37116" x2="47780" y2="46099"/>
                        <a14:foregroundMark x1="37266" y1="50355" x2="52570" y2="41844"/>
                        <a14:foregroundMark x1="25234" y1="40898" x2="41121" y2="45154"/>
                        <a14:foregroundMark x1="41121" y1="45154" x2="47547" y2="49054"/>
                        <a14:foregroundMark x1="29439" y1="46690" x2="39603" y2="52955"/>
                        <a14:foregroundMark x1="39603" y1="52955" x2="44743" y2="53664"/>
                        <a14:foregroundMark x1="48131" y1="52719" x2="50117" y2="43853"/>
                        <a14:foregroundMark x1="50117" y1="43853" x2="56893" y2="37707"/>
                        <a14:foregroundMark x1="56893" y1="37707" x2="42407" y2="37589"/>
                        <a14:foregroundMark x1="61332" y1="31206" x2="68224" y2="25177"/>
                        <a14:foregroundMark x1="68224" y1="25177" x2="62266" y2="19031"/>
                        <a14:foregroundMark x1="23481" y1="15957" x2="26285" y2="7447"/>
                        <a14:foregroundMark x1="26285" y1="7447" x2="32593" y2="946"/>
                        <a14:foregroundMark x1="32593" y1="946" x2="40421" y2="5437"/>
                        <a14:foregroundMark x1="40421" y1="5437" x2="48832" y2="2128"/>
                        <a14:foregroundMark x1="48832" y1="2128" x2="57126" y2="5910"/>
                        <a14:foregroundMark x1="57126" y1="5910" x2="59463" y2="18085"/>
                        <a14:foregroundMark x1="27687" y1="2009" x2="40070" y2="2246"/>
                        <a14:foregroundMark x1="40070" y1="2246" x2="53154" y2="236"/>
                        <a14:foregroundMark x1="53154" y1="236" x2="54439" y2="2009"/>
                        <a14:foregroundMark x1="4556" y1="91608" x2="6776" y2="82388"/>
                        <a14:foregroundMark x1="6776" y1="82388" x2="13668" y2="73286"/>
                        <a14:foregroundMark x1="13668" y1="73286" x2="22079" y2="69267"/>
                        <a14:foregroundMark x1="22079" y1="69267" x2="31075" y2="67612"/>
                        <a14:foregroundMark x1="31075" y1="67612" x2="40771" y2="68203"/>
                        <a14:foregroundMark x1="40771" y1="68203" x2="49766" y2="66076"/>
                        <a14:foregroundMark x1="49766" y1="66076" x2="51168" y2="76241"/>
                        <a14:foregroundMark x1="51168" y1="76241" x2="47430" y2="85697"/>
                        <a14:foregroundMark x1="47430" y1="85697" x2="36098" y2="93026"/>
                        <a14:foregroundMark x1="36098" y1="93026" x2="25935" y2="95272"/>
                        <a14:foregroundMark x1="25935" y1="95272" x2="16005" y2="94681"/>
                        <a14:foregroundMark x1="12033" y1="88298" x2="36332" y2="74350"/>
                        <a14:foregroundMark x1="15070" y1="92908" x2="40304" y2="77069"/>
                        <a14:foregroundMark x1="18107" y1="78251" x2="18107" y2="78251"/>
                        <a14:foregroundMark x1="16238" y1="78251" x2="30374" y2="72813"/>
                        <a14:foregroundMark x1="56776" y1="67021" x2="56776" y2="76359"/>
                        <a14:foregroundMark x1="56776" y1="76359" x2="51869" y2="85934"/>
                        <a14:foregroundMark x1="51869" y1="85934" x2="49650" y2="96690"/>
                        <a14:foregroundMark x1="49650" y1="96690" x2="49299" y2="97163"/>
                        <a14:foregroundMark x1="3388" y1="79433" x2="3505" y2="89598"/>
                        <a14:foregroundMark x1="3505" y1="89598" x2="9930" y2="95272"/>
                        <a14:foregroundMark x1="59229" y1="93735" x2="65070" y2="84515"/>
                        <a14:foregroundMark x1="65070" y1="84515" x2="72079" y2="78014"/>
                        <a14:foregroundMark x1="72079" y1="78014" x2="81542" y2="78842"/>
                        <a14:foregroundMark x1="81542" y1="78842" x2="90421" y2="77423"/>
                        <a14:foregroundMark x1="90421" y1="77423" x2="94159" y2="69031"/>
                        <a14:foregroundMark x1="94159" y1="69031" x2="94276" y2="60165"/>
                        <a14:foregroundMark x1="94276" y1="60165" x2="85864" y2="54255"/>
                        <a14:foregroundMark x1="85864" y1="54255" x2="76168" y2="53073"/>
                        <a14:foregroundMark x1="76168" y1="53073" x2="69276" y2="59929"/>
                        <a14:foregroundMark x1="69276" y1="59929" x2="68107" y2="69031"/>
                        <a14:foregroundMark x1="68107" y1="69031" x2="71262" y2="77069"/>
                        <a14:foregroundMark x1="79089" y1="90426" x2="72547" y2="97045"/>
                        <a14:foregroundMark x1="72547" y1="97045" x2="70327" y2="97163"/>
                        <a14:backgroundMark x1="67290" y1="11348" x2="73481" y2="19504"/>
                        <a14:backgroundMark x1="73481" y1="19504" x2="7838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22" y="2503931"/>
            <a:ext cx="1287367" cy="1272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15BBFE-DB41-B6C8-CD2B-2DAE03291C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163" l="3505" r="94276">
                        <a14:foregroundMark x1="34579" y1="22340" x2="46612" y2="22695"/>
                        <a14:foregroundMark x1="24650" y1="19858" x2="34346" y2="23995"/>
                        <a14:foregroundMark x1="34346" y1="23995" x2="43575" y2="24823"/>
                        <a14:foregroundMark x1="43575" y1="24823" x2="54089" y2="24232"/>
                        <a14:foregroundMark x1="54089" y1="24232" x2="60164" y2="19031"/>
                        <a14:foregroundMark x1="20210" y1="18676" x2="27103" y2="21158"/>
                        <a14:foregroundMark x1="17407" y1="20567" x2="14720" y2="23522"/>
                        <a14:foregroundMark x1="15654" y1="28132" x2="24416" y2="30615"/>
                        <a14:foregroundMark x1="24416" y1="30615" x2="30374" y2="37116"/>
                        <a14:foregroundMark x1="30374" y1="37116" x2="47780" y2="46099"/>
                        <a14:foregroundMark x1="37266" y1="50355" x2="52570" y2="41844"/>
                        <a14:foregroundMark x1="25234" y1="40898" x2="41121" y2="45154"/>
                        <a14:foregroundMark x1="41121" y1="45154" x2="47547" y2="49054"/>
                        <a14:foregroundMark x1="29439" y1="46690" x2="39603" y2="52955"/>
                        <a14:foregroundMark x1="39603" y1="52955" x2="44743" y2="53664"/>
                        <a14:foregroundMark x1="48131" y1="52719" x2="50117" y2="43853"/>
                        <a14:foregroundMark x1="50117" y1="43853" x2="56893" y2="37707"/>
                        <a14:foregroundMark x1="56893" y1="37707" x2="42407" y2="37589"/>
                        <a14:foregroundMark x1="61332" y1="31206" x2="68224" y2="25177"/>
                        <a14:foregroundMark x1="68224" y1="25177" x2="62266" y2="19031"/>
                        <a14:foregroundMark x1="23481" y1="15957" x2="26285" y2="7447"/>
                        <a14:foregroundMark x1="26285" y1="7447" x2="32593" y2="946"/>
                        <a14:foregroundMark x1="32593" y1="946" x2="40421" y2="5437"/>
                        <a14:foregroundMark x1="40421" y1="5437" x2="48832" y2="2128"/>
                        <a14:foregroundMark x1="48832" y1="2128" x2="57126" y2="5910"/>
                        <a14:foregroundMark x1="57126" y1="5910" x2="59463" y2="18085"/>
                        <a14:foregroundMark x1="27687" y1="2009" x2="40070" y2="2246"/>
                        <a14:foregroundMark x1="40070" y1="2246" x2="53154" y2="236"/>
                        <a14:foregroundMark x1="53154" y1="236" x2="54439" y2="2009"/>
                        <a14:foregroundMark x1="4556" y1="91608" x2="6776" y2="82388"/>
                        <a14:foregroundMark x1="6776" y1="82388" x2="13668" y2="73286"/>
                        <a14:foregroundMark x1="13668" y1="73286" x2="22079" y2="69267"/>
                        <a14:foregroundMark x1="22079" y1="69267" x2="31075" y2="67612"/>
                        <a14:foregroundMark x1="31075" y1="67612" x2="40771" y2="68203"/>
                        <a14:foregroundMark x1="40771" y1="68203" x2="49766" y2="66076"/>
                        <a14:foregroundMark x1="49766" y1="66076" x2="51168" y2="76241"/>
                        <a14:foregroundMark x1="51168" y1="76241" x2="47430" y2="85697"/>
                        <a14:foregroundMark x1="47430" y1="85697" x2="36098" y2="93026"/>
                        <a14:foregroundMark x1="36098" y1="93026" x2="25935" y2="95272"/>
                        <a14:foregroundMark x1="25935" y1="95272" x2="16005" y2="94681"/>
                        <a14:foregroundMark x1="12033" y1="88298" x2="36332" y2="74350"/>
                        <a14:foregroundMark x1="15070" y1="92908" x2="40304" y2="77069"/>
                        <a14:foregroundMark x1="18107" y1="78251" x2="18107" y2="78251"/>
                        <a14:foregroundMark x1="16238" y1="78251" x2="30374" y2="72813"/>
                        <a14:foregroundMark x1="56776" y1="67021" x2="56776" y2="76359"/>
                        <a14:foregroundMark x1="56776" y1="76359" x2="51869" y2="85934"/>
                        <a14:foregroundMark x1="51869" y1="85934" x2="49650" y2="96690"/>
                        <a14:foregroundMark x1="49650" y1="96690" x2="49299" y2="97163"/>
                        <a14:foregroundMark x1="3388" y1="79433" x2="3505" y2="89598"/>
                        <a14:foregroundMark x1="3505" y1="89598" x2="9930" y2="95272"/>
                        <a14:foregroundMark x1="59229" y1="93735" x2="65070" y2="84515"/>
                        <a14:foregroundMark x1="65070" y1="84515" x2="72079" y2="78014"/>
                        <a14:foregroundMark x1="72079" y1="78014" x2="81542" y2="78842"/>
                        <a14:foregroundMark x1="81542" y1="78842" x2="90421" y2="77423"/>
                        <a14:foregroundMark x1="90421" y1="77423" x2="94159" y2="69031"/>
                        <a14:foregroundMark x1="94159" y1="69031" x2="94276" y2="60165"/>
                        <a14:foregroundMark x1="94276" y1="60165" x2="85864" y2="54255"/>
                        <a14:foregroundMark x1="85864" y1="54255" x2="76168" y2="53073"/>
                        <a14:foregroundMark x1="76168" y1="53073" x2="69276" y2="59929"/>
                        <a14:foregroundMark x1="69276" y1="59929" x2="68107" y2="69031"/>
                        <a14:foregroundMark x1="68107" y1="69031" x2="71262" y2="77069"/>
                        <a14:foregroundMark x1="79089" y1="90426" x2="72547" y2="97045"/>
                        <a14:foregroundMark x1="72547" y1="97045" x2="70327" y2="97163"/>
                        <a14:backgroundMark x1="67290" y1="11348" x2="73481" y2="19504"/>
                        <a14:backgroundMark x1="73481" y1="19504" x2="7838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183" y="2504193"/>
            <a:ext cx="1287367" cy="1272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F77853-6A40-6677-A495-FCDE2AB372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163" l="3505" r="94276">
                        <a14:foregroundMark x1="34579" y1="22340" x2="46612" y2="22695"/>
                        <a14:foregroundMark x1="24650" y1="19858" x2="34346" y2="23995"/>
                        <a14:foregroundMark x1="34346" y1="23995" x2="43575" y2="24823"/>
                        <a14:foregroundMark x1="43575" y1="24823" x2="54089" y2="24232"/>
                        <a14:foregroundMark x1="54089" y1="24232" x2="60164" y2="19031"/>
                        <a14:foregroundMark x1="20210" y1="18676" x2="27103" y2="21158"/>
                        <a14:foregroundMark x1="17407" y1="20567" x2="14720" y2="23522"/>
                        <a14:foregroundMark x1="15654" y1="28132" x2="24416" y2="30615"/>
                        <a14:foregroundMark x1="24416" y1="30615" x2="30374" y2="37116"/>
                        <a14:foregroundMark x1="30374" y1="37116" x2="47780" y2="46099"/>
                        <a14:foregroundMark x1="37266" y1="50355" x2="52570" y2="41844"/>
                        <a14:foregroundMark x1="25234" y1="40898" x2="41121" y2="45154"/>
                        <a14:foregroundMark x1="41121" y1="45154" x2="47547" y2="49054"/>
                        <a14:foregroundMark x1="29439" y1="46690" x2="39603" y2="52955"/>
                        <a14:foregroundMark x1="39603" y1="52955" x2="44743" y2="53664"/>
                        <a14:foregroundMark x1="48131" y1="52719" x2="50117" y2="43853"/>
                        <a14:foregroundMark x1="50117" y1="43853" x2="56893" y2="37707"/>
                        <a14:foregroundMark x1="56893" y1="37707" x2="42407" y2="37589"/>
                        <a14:foregroundMark x1="61332" y1="31206" x2="68224" y2="25177"/>
                        <a14:foregroundMark x1="68224" y1="25177" x2="62266" y2="19031"/>
                        <a14:foregroundMark x1="23481" y1="15957" x2="26285" y2="7447"/>
                        <a14:foregroundMark x1="26285" y1="7447" x2="32593" y2="946"/>
                        <a14:foregroundMark x1="32593" y1="946" x2="40421" y2="5437"/>
                        <a14:foregroundMark x1="40421" y1="5437" x2="48832" y2="2128"/>
                        <a14:foregroundMark x1="48832" y1="2128" x2="57126" y2="5910"/>
                        <a14:foregroundMark x1="57126" y1="5910" x2="59463" y2="18085"/>
                        <a14:foregroundMark x1="27687" y1="2009" x2="40070" y2="2246"/>
                        <a14:foregroundMark x1="40070" y1="2246" x2="53154" y2="236"/>
                        <a14:foregroundMark x1="53154" y1="236" x2="54439" y2="2009"/>
                        <a14:foregroundMark x1="4556" y1="91608" x2="6776" y2="82388"/>
                        <a14:foregroundMark x1="6776" y1="82388" x2="13668" y2="73286"/>
                        <a14:foregroundMark x1="13668" y1="73286" x2="22079" y2="69267"/>
                        <a14:foregroundMark x1="22079" y1="69267" x2="31075" y2="67612"/>
                        <a14:foregroundMark x1="31075" y1="67612" x2="40771" y2="68203"/>
                        <a14:foregroundMark x1="40771" y1="68203" x2="49766" y2="66076"/>
                        <a14:foregroundMark x1="49766" y1="66076" x2="51168" y2="76241"/>
                        <a14:foregroundMark x1="51168" y1="76241" x2="47430" y2="85697"/>
                        <a14:foregroundMark x1="47430" y1="85697" x2="36098" y2="93026"/>
                        <a14:foregroundMark x1="36098" y1="93026" x2="25935" y2="95272"/>
                        <a14:foregroundMark x1="25935" y1="95272" x2="16005" y2="94681"/>
                        <a14:foregroundMark x1="12033" y1="88298" x2="36332" y2="74350"/>
                        <a14:foregroundMark x1="15070" y1="92908" x2="40304" y2="77069"/>
                        <a14:foregroundMark x1="18107" y1="78251" x2="18107" y2="78251"/>
                        <a14:foregroundMark x1="16238" y1="78251" x2="30374" y2="72813"/>
                        <a14:foregroundMark x1="56776" y1="67021" x2="56776" y2="76359"/>
                        <a14:foregroundMark x1="56776" y1="76359" x2="51869" y2="85934"/>
                        <a14:foregroundMark x1="51869" y1="85934" x2="49650" y2="96690"/>
                        <a14:foregroundMark x1="49650" y1="96690" x2="49299" y2="97163"/>
                        <a14:foregroundMark x1="3388" y1="79433" x2="3505" y2="89598"/>
                        <a14:foregroundMark x1="3505" y1="89598" x2="9930" y2="95272"/>
                        <a14:foregroundMark x1="59229" y1="93735" x2="65070" y2="84515"/>
                        <a14:foregroundMark x1="65070" y1="84515" x2="72079" y2="78014"/>
                        <a14:foregroundMark x1="72079" y1="78014" x2="81542" y2="78842"/>
                        <a14:foregroundMark x1="81542" y1="78842" x2="90421" y2="77423"/>
                        <a14:foregroundMark x1="90421" y1="77423" x2="94159" y2="69031"/>
                        <a14:foregroundMark x1="94159" y1="69031" x2="94276" y2="60165"/>
                        <a14:foregroundMark x1="94276" y1="60165" x2="85864" y2="54255"/>
                        <a14:foregroundMark x1="85864" y1="54255" x2="76168" y2="53073"/>
                        <a14:foregroundMark x1="76168" y1="53073" x2="69276" y2="59929"/>
                        <a14:foregroundMark x1="69276" y1="59929" x2="68107" y2="69031"/>
                        <a14:foregroundMark x1="68107" y1="69031" x2="71262" y2="77069"/>
                        <a14:foregroundMark x1="79089" y1="90426" x2="72547" y2="97045"/>
                        <a14:foregroundMark x1="72547" y1="97045" x2="70327" y2="97163"/>
                        <a14:backgroundMark x1="67290" y1="11348" x2="73481" y2="19504"/>
                        <a14:backgroundMark x1="73481" y1="19504" x2="7838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826" y="2509258"/>
            <a:ext cx="1287367" cy="12723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35F2B7-65E3-3041-ABF7-C6442FFAD367}"/>
              </a:ext>
            </a:extLst>
          </p:cNvPr>
          <p:cNvSpPr txBox="1"/>
          <p:nvPr/>
        </p:nvSpPr>
        <p:spPr>
          <a:xfrm>
            <a:off x="536466" y="3499757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“Dog”</a:t>
            </a:r>
          </a:p>
        </p:txBody>
      </p:sp>
      <p:pic>
        <p:nvPicPr>
          <p:cNvPr id="8202" name="Picture 10" descr="20,000+ Best Dog Photos · 100% Free Download · Pexels Stock Photos">
            <a:extLst>
              <a:ext uri="{FF2B5EF4-FFF2-40B4-BE49-F238E27FC236}">
                <a16:creationId xmlns:a16="http://schemas.microsoft.com/office/drawing/2014/main" id="{C8684D0D-86BA-93EF-D690-5AE52179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5177" y="4105618"/>
            <a:ext cx="1698623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32A15B-88AA-C5E6-97B6-F19D96C490D7}"/>
              </a:ext>
            </a:extLst>
          </p:cNvPr>
          <p:cNvSpPr/>
          <p:nvPr/>
        </p:nvSpPr>
        <p:spPr>
          <a:xfrm>
            <a:off x="536466" y="5127171"/>
            <a:ext cx="8536727" cy="1045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Everybody in the middle knows that I searched ‘dogs’ and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they also know the search result…</a:t>
            </a:r>
          </a:p>
        </p:txBody>
      </p:sp>
    </p:spTree>
    <p:extLst>
      <p:ext uri="{BB962C8B-B14F-4D97-AF65-F5344CB8AC3E}">
        <p14:creationId xmlns:p14="http://schemas.microsoft.com/office/powerpoint/2010/main" val="285403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225 0.05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 0.05324 L 0.3974 0.05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74 0.05324 L 0.58178 0.0606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178 0.06065 L 0.74519 0.0067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4.81481E-6 L -0.17318 -0.0324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88 -0.04144 L -0.36159 -0.01343 " pathEditMode="relative" ptsTypes="AA">
                                      <p:cBhvr>
                                        <p:cTn id="50" dur="2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159 -0.00602 L -0.52813 -0.00602 " pathEditMode="relative" ptsTypes="AA">
                                      <p:cBhvr>
                                        <p:cTn id="54" dur="2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409 -0.00602 L -0.73034 -0.11829 " pathEditMode="relative" ptsTypes="AA">
                                      <p:cBhvr>
                                        <p:cTn id="58" dur="20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6" grpId="4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0716-77EE-FB28-C288-501123BA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with SSL/TLS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BAA46-50B9-473B-26C3-B7ED3F6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AutoShape 2" descr="Whatever happened to Netscape? | Engadget">
            <a:extLst>
              <a:ext uri="{FF2B5EF4-FFF2-40B4-BE49-F238E27FC236}">
                <a16:creationId xmlns:a16="http://schemas.microsoft.com/office/drawing/2014/main" id="{FFA41C68-B6E4-3A4E-80A4-AB4A5C9E8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7B2729-FF00-93F9-CCAC-6CB08222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328" y="1606891"/>
            <a:ext cx="1611085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atabase Server Icon Free PNG Image｜Illustoon">
            <a:extLst>
              <a:ext uri="{FF2B5EF4-FFF2-40B4-BE49-F238E27FC236}">
                <a16:creationId xmlns:a16="http://schemas.microsoft.com/office/drawing/2014/main" id="{145F179D-7F27-5D4D-B354-1D137A6D0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5152" y="1606891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uters - Cisco">
            <a:extLst>
              <a:ext uri="{FF2B5EF4-FFF2-40B4-BE49-F238E27FC236}">
                <a16:creationId xmlns:a16="http://schemas.microsoft.com/office/drawing/2014/main" id="{34638007-A5FA-3C6B-F5D0-B7F3AB96A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6319" y="1731263"/>
            <a:ext cx="2743201" cy="15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outers - Cisco">
            <a:extLst>
              <a:ext uri="{FF2B5EF4-FFF2-40B4-BE49-F238E27FC236}">
                <a16:creationId xmlns:a16="http://schemas.microsoft.com/office/drawing/2014/main" id="{F3FC93C9-0FFE-F75D-751E-B40122DB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783101"/>
            <a:ext cx="2743201" cy="15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outers - Cisco">
            <a:extLst>
              <a:ext uri="{FF2B5EF4-FFF2-40B4-BE49-F238E27FC236}">
                <a16:creationId xmlns:a16="http://schemas.microsoft.com/office/drawing/2014/main" id="{9FC143E3-AF97-F0D9-EAF7-CA44048B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2480" y="1771838"/>
            <a:ext cx="2743201" cy="154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22E293B-E086-F875-2591-226C9AA513FE}"/>
              </a:ext>
            </a:extLst>
          </p:cNvPr>
          <p:cNvCxnSpPr>
            <a:stCxn id="8194" idx="2"/>
            <a:endCxn id="8196" idx="2"/>
          </p:cNvCxnSpPr>
          <p:nvPr/>
        </p:nvCxnSpPr>
        <p:spPr>
          <a:xfrm rot="5400000" flipH="1" flipV="1">
            <a:off x="6086476" y="-905371"/>
            <a:ext cx="1741" cy="8244953"/>
          </a:xfrm>
          <a:prstGeom prst="bentConnector3">
            <a:avLst>
              <a:gd name="adj1" fmla="val -1313038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69FFA6-AAA8-620A-B57D-207847C4B99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163" l="3505" r="94276">
                        <a14:foregroundMark x1="34579" y1="22340" x2="46612" y2="22695"/>
                        <a14:foregroundMark x1="24650" y1="19858" x2="34346" y2="23995"/>
                        <a14:foregroundMark x1="34346" y1="23995" x2="43575" y2="24823"/>
                        <a14:foregroundMark x1="43575" y1="24823" x2="54089" y2="24232"/>
                        <a14:foregroundMark x1="54089" y1="24232" x2="60164" y2="19031"/>
                        <a14:foregroundMark x1="20210" y1="18676" x2="27103" y2="21158"/>
                        <a14:foregroundMark x1="17407" y1="20567" x2="14720" y2="23522"/>
                        <a14:foregroundMark x1="15654" y1="28132" x2="24416" y2="30615"/>
                        <a14:foregroundMark x1="24416" y1="30615" x2="30374" y2="37116"/>
                        <a14:foregroundMark x1="30374" y1="37116" x2="47780" y2="46099"/>
                        <a14:foregroundMark x1="37266" y1="50355" x2="52570" y2="41844"/>
                        <a14:foregroundMark x1="25234" y1="40898" x2="41121" y2="45154"/>
                        <a14:foregroundMark x1="41121" y1="45154" x2="47547" y2="49054"/>
                        <a14:foregroundMark x1="29439" y1="46690" x2="39603" y2="52955"/>
                        <a14:foregroundMark x1="39603" y1="52955" x2="44743" y2="53664"/>
                        <a14:foregroundMark x1="48131" y1="52719" x2="50117" y2="43853"/>
                        <a14:foregroundMark x1="50117" y1="43853" x2="56893" y2="37707"/>
                        <a14:foregroundMark x1="56893" y1="37707" x2="42407" y2="37589"/>
                        <a14:foregroundMark x1="61332" y1="31206" x2="68224" y2="25177"/>
                        <a14:foregroundMark x1="68224" y1="25177" x2="62266" y2="19031"/>
                        <a14:foregroundMark x1="23481" y1="15957" x2="26285" y2="7447"/>
                        <a14:foregroundMark x1="26285" y1="7447" x2="32593" y2="946"/>
                        <a14:foregroundMark x1="32593" y1="946" x2="40421" y2="5437"/>
                        <a14:foregroundMark x1="40421" y1="5437" x2="48832" y2="2128"/>
                        <a14:foregroundMark x1="48832" y1="2128" x2="57126" y2="5910"/>
                        <a14:foregroundMark x1="57126" y1="5910" x2="59463" y2="18085"/>
                        <a14:foregroundMark x1="27687" y1="2009" x2="40070" y2="2246"/>
                        <a14:foregroundMark x1="40070" y1="2246" x2="53154" y2="236"/>
                        <a14:foregroundMark x1="53154" y1="236" x2="54439" y2="2009"/>
                        <a14:foregroundMark x1="4556" y1="91608" x2="6776" y2="82388"/>
                        <a14:foregroundMark x1="6776" y1="82388" x2="13668" y2="73286"/>
                        <a14:foregroundMark x1="13668" y1="73286" x2="22079" y2="69267"/>
                        <a14:foregroundMark x1="22079" y1="69267" x2="31075" y2="67612"/>
                        <a14:foregroundMark x1="31075" y1="67612" x2="40771" y2="68203"/>
                        <a14:foregroundMark x1="40771" y1="68203" x2="49766" y2="66076"/>
                        <a14:foregroundMark x1="49766" y1="66076" x2="51168" y2="76241"/>
                        <a14:foregroundMark x1="51168" y1="76241" x2="47430" y2="85697"/>
                        <a14:foregroundMark x1="47430" y1="85697" x2="36098" y2="93026"/>
                        <a14:foregroundMark x1="36098" y1="93026" x2="25935" y2="95272"/>
                        <a14:foregroundMark x1="25935" y1="95272" x2="16005" y2="94681"/>
                        <a14:foregroundMark x1="12033" y1="88298" x2="36332" y2="74350"/>
                        <a14:foregroundMark x1="15070" y1="92908" x2="40304" y2="77069"/>
                        <a14:foregroundMark x1="18107" y1="78251" x2="18107" y2="78251"/>
                        <a14:foregroundMark x1="16238" y1="78251" x2="30374" y2="72813"/>
                        <a14:foregroundMark x1="56776" y1="67021" x2="56776" y2="76359"/>
                        <a14:foregroundMark x1="56776" y1="76359" x2="51869" y2="85934"/>
                        <a14:foregroundMark x1="51869" y1="85934" x2="49650" y2="96690"/>
                        <a14:foregroundMark x1="49650" y1="96690" x2="49299" y2="97163"/>
                        <a14:foregroundMark x1="3388" y1="79433" x2="3505" y2="89598"/>
                        <a14:foregroundMark x1="3505" y1="89598" x2="9930" y2="95272"/>
                        <a14:foregroundMark x1="59229" y1="93735" x2="65070" y2="84515"/>
                        <a14:foregroundMark x1="65070" y1="84515" x2="72079" y2="78014"/>
                        <a14:foregroundMark x1="72079" y1="78014" x2="81542" y2="78842"/>
                        <a14:foregroundMark x1="81542" y1="78842" x2="90421" y2="77423"/>
                        <a14:foregroundMark x1="90421" y1="77423" x2="94159" y2="69031"/>
                        <a14:foregroundMark x1="94159" y1="69031" x2="94276" y2="60165"/>
                        <a14:foregroundMark x1="94276" y1="60165" x2="85864" y2="54255"/>
                        <a14:foregroundMark x1="85864" y1="54255" x2="76168" y2="53073"/>
                        <a14:foregroundMark x1="76168" y1="53073" x2="69276" y2="59929"/>
                        <a14:foregroundMark x1="69276" y1="59929" x2="68107" y2="69031"/>
                        <a14:foregroundMark x1="68107" y1="69031" x2="71262" y2="77069"/>
                        <a14:foregroundMark x1="79089" y1="90426" x2="72547" y2="97045"/>
                        <a14:foregroundMark x1="72547" y1="97045" x2="70327" y2="97163"/>
                        <a14:backgroundMark x1="67290" y1="11348" x2="73481" y2="19504"/>
                        <a14:backgroundMark x1="73481" y1="19504" x2="7838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153" y="1917988"/>
            <a:ext cx="1287367" cy="1272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15BBFE-DB41-B6C8-CD2B-2DAE03291C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163" l="3505" r="94276">
                        <a14:foregroundMark x1="34579" y1="22340" x2="46612" y2="22695"/>
                        <a14:foregroundMark x1="24650" y1="19858" x2="34346" y2="23995"/>
                        <a14:foregroundMark x1="34346" y1="23995" x2="43575" y2="24823"/>
                        <a14:foregroundMark x1="43575" y1="24823" x2="54089" y2="24232"/>
                        <a14:foregroundMark x1="54089" y1="24232" x2="60164" y2="19031"/>
                        <a14:foregroundMark x1="20210" y1="18676" x2="27103" y2="21158"/>
                        <a14:foregroundMark x1="17407" y1="20567" x2="14720" y2="23522"/>
                        <a14:foregroundMark x1="15654" y1="28132" x2="24416" y2="30615"/>
                        <a14:foregroundMark x1="24416" y1="30615" x2="30374" y2="37116"/>
                        <a14:foregroundMark x1="30374" y1="37116" x2="47780" y2="46099"/>
                        <a14:foregroundMark x1="37266" y1="50355" x2="52570" y2="41844"/>
                        <a14:foregroundMark x1="25234" y1="40898" x2="41121" y2="45154"/>
                        <a14:foregroundMark x1="41121" y1="45154" x2="47547" y2="49054"/>
                        <a14:foregroundMark x1="29439" y1="46690" x2="39603" y2="52955"/>
                        <a14:foregroundMark x1="39603" y1="52955" x2="44743" y2="53664"/>
                        <a14:foregroundMark x1="48131" y1="52719" x2="50117" y2="43853"/>
                        <a14:foregroundMark x1="50117" y1="43853" x2="56893" y2="37707"/>
                        <a14:foregroundMark x1="56893" y1="37707" x2="42407" y2="37589"/>
                        <a14:foregroundMark x1="61332" y1="31206" x2="68224" y2="25177"/>
                        <a14:foregroundMark x1="68224" y1="25177" x2="62266" y2="19031"/>
                        <a14:foregroundMark x1="23481" y1="15957" x2="26285" y2="7447"/>
                        <a14:foregroundMark x1="26285" y1="7447" x2="32593" y2="946"/>
                        <a14:foregroundMark x1="32593" y1="946" x2="40421" y2="5437"/>
                        <a14:foregroundMark x1="40421" y1="5437" x2="48832" y2="2128"/>
                        <a14:foregroundMark x1="48832" y1="2128" x2="57126" y2="5910"/>
                        <a14:foregroundMark x1="57126" y1="5910" x2="59463" y2="18085"/>
                        <a14:foregroundMark x1="27687" y1="2009" x2="40070" y2="2246"/>
                        <a14:foregroundMark x1="40070" y1="2246" x2="53154" y2="236"/>
                        <a14:foregroundMark x1="53154" y1="236" x2="54439" y2="2009"/>
                        <a14:foregroundMark x1="4556" y1="91608" x2="6776" y2="82388"/>
                        <a14:foregroundMark x1="6776" y1="82388" x2="13668" y2="73286"/>
                        <a14:foregroundMark x1="13668" y1="73286" x2="22079" y2="69267"/>
                        <a14:foregroundMark x1="22079" y1="69267" x2="31075" y2="67612"/>
                        <a14:foregroundMark x1="31075" y1="67612" x2="40771" y2="68203"/>
                        <a14:foregroundMark x1="40771" y1="68203" x2="49766" y2="66076"/>
                        <a14:foregroundMark x1="49766" y1="66076" x2="51168" y2="76241"/>
                        <a14:foregroundMark x1="51168" y1="76241" x2="47430" y2="85697"/>
                        <a14:foregroundMark x1="47430" y1="85697" x2="36098" y2="93026"/>
                        <a14:foregroundMark x1="36098" y1="93026" x2="25935" y2="95272"/>
                        <a14:foregroundMark x1="25935" y1="95272" x2="16005" y2="94681"/>
                        <a14:foregroundMark x1="12033" y1="88298" x2="36332" y2="74350"/>
                        <a14:foregroundMark x1="15070" y1="92908" x2="40304" y2="77069"/>
                        <a14:foregroundMark x1="18107" y1="78251" x2="18107" y2="78251"/>
                        <a14:foregroundMark x1="16238" y1="78251" x2="30374" y2="72813"/>
                        <a14:foregroundMark x1="56776" y1="67021" x2="56776" y2="76359"/>
                        <a14:foregroundMark x1="56776" y1="76359" x2="51869" y2="85934"/>
                        <a14:foregroundMark x1="51869" y1="85934" x2="49650" y2="96690"/>
                        <a14:foregroundMark x1="49650" y1="96690" x2="49299" y2="97163"/>
                        <a14:foregroundMark x1="3388" y1="79433" x2="3505" y2="89598"/>
                        <a14:foregroundMark x1="3505" y1="89598" x2="9930" y2="95272"/>
                        <a14:foregroundMark x1="59229" y1="93735" x2="65070" y2="84515"/>
                        <a14:foregroundMark x1="65070" y1="84515" x2="72079" y2="78014"/>
                        <a14:foregroundMark x1="72079" y1="78014" x2="81542" y2="78842"/>
                        <a14:foregroundMark x1="81542" y1="78842" x2="90421" y2="77423"/>
                        <a14:foregroundMark x1="90421" y1="77423" x2="94159" y2="69031"/>
                        <a14:foregroundMark x1="94159" y1="69031" x2="94276" y2="60165"/>
                        <a14:foregroundMark x1="94276" y1="60165" x2="85864" y2="54255"/>
                        <a14:foregroundMark x1="85864" y1="54255" x2="76168" y2="53073"/>
                        <a14:foregroundMark x1="76168" y1="53073" x2="69276" y2="59929"/>
                        <a14:foregroundMark x1="69276" y1="59929" x2="68107" y2="69031"/>
                        <a14:foregroundMark x1="68107" y1="69031" x2="71262" y2="77069"/>
                        <a14:foregroundMark x1="79089" y1="90426" x2="72547" y2="97045"/>
                        <a14:foregroundMark x1="72547" y1="97045" x2="70327" y2="97163"/>
                        <a14:backgroundMark x1="67290" y1="11348" x2="73481" y2="19504"/>
                        <a14:backgroundMark x1="73481" y1="19504" x2="7838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113" y="1917988"/>
            <a:ext cx="1287367" cy="1272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F77853-6A40-6677-A495-FCDE2AB372F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163" l="3505" r="94276">
                        <a14:foregroundMark x1="34579" y1="22340" x2="46612" y2="22695"/>
                        <a14:foregroundMark x1="24650" y1="19858" x2="34346" y2="23995"/>
                        <a14:foregroundMark x1="34346" y1="23995" x2="43575" y2="24823"/>
                        <a14:foregroundMark x1="43575" y1="24823" x2="54089" y2="24232"/>
                        <a14:foregroundMark x1="54089" y1="24232" x2="60164" y2="19031"/>
                        <a14:foregroundMark x1="20210" y1="18676" x2="27103" y2="21158"/>
                        <a14:foregroundMark x1="17407" y1="20567" x2="14720" y2="23522"/>
                        <a14:foregroundMark x1="15654" y1="28132" x2="24416" y2="30615"/>
                        <a14:foregroundMark x1="24416" y1="30615" x2="30374" y2="37116"/>
                        <a14:foregroundMark x1="30374" y1="37116" x2="47780" y2="46099"/>
                        <a14:foregroundMark x1="37266" y1="50355" x2="52570" y2="41844"/>
                        <a14:foregroundMark x1="25234" y1="40898" x2="41121" y2="45154"/>
                        <a14:foregroundMark x1="41121" y1="45154" x2="47547" y2="49054"/>
                        <a14:foregroundMark x1="29439" y1="46690" x2="39603" y2="52955"/>
                        <a14:foregroundMark x1="39603" y1="52955" x2="44743" y2="53664"/>
                        <a14:foregroundMark x1="48131" y1="52719" x2="50117" y2="43853"/>
                        <a14:foregroundMark x1="50117" y1="43853" x2="56893" y2="37707"/>
                        <a14:foregroundMark x1="56893" y1="37707" x2="42407" y2="37589"/>
                        <a14:foregroundMark x1="61332" y1="31206" x2="68224" y2="25177"/>
                        <a14:foregroundMark x1="68224" y1="25177" x2="62266" y2="19031"/>
                        <a14:foregroundMark x1="23481" y1="15957" x2="26285" y2="7447"/>
                        <a14:foregroundMark x1="26285" y1="7447" x2="32593" y2="946"/>
                        <a14:foregroundMark x1="32593" y1="946" x2="40421" y2="5437"/>
                        <a14:foregroundMark x1="40421" y1="5437" x2="48832" y2="2128"/>
                        <a14:foregroundMark x1="48832" y1="2128" x2="57126" y2="5910"/>
                        <a14:foregroundMark x1="57126" y1="5910" x2="59463" y2="18085"/>
                        <a14:foregroundMark x1="27687" y1="2009" x2="40070" y2="2246"/>
                        <a14:foregroundMark x1="40070" y1="2246" x2="53154" y2="236"/>
                        <a14:foregroundMark x1="53154" y1="236" x2="54439" y2="2009"/>
                        <a14:foregroundMark x1="4556" y1="91608" x2="6776" y2="82388"/>
                        <a14:foregroundMark x1="6776" y1="82388" x2="13668" y2="73286"/>
                        <a14:foregroundMark x1="13668" y1="73286" x2="22079" y2="69267"/>
                        <a14:foregroundMark x1="22079" y1="69267" x2="31075" y2="67612"/>
                        <a14:foregroundMark x1="31075" y1="67612" x2="40771" y2="68203"/>
                        <a14:foregroundMark x1="40771" y1="68203" x2="49766" y2="66076"/>
                        <a14:foregroundMark x1="49766" y1="66076" x2="51168" y2="76241"/>
                        <a14:foregroundMark x1="51168" y1="76241" x2="47430" y2="85697"/>
                        <a14:foregroundMark x1="47430" y1="85697" x2="36098" y2="93026"/>
                        <a14:foregroundMark x1="36098" y1="93026" x2="25935" y2="95272"/>
                        <a14:foregroundMark x1="25935" y1="95272" x2="16005" y2="94681"/>
                        <a14:foregroundMark x1="12033" y1="88298" x2="36332" y2="74350"/>
                        <a14:foregroundMark x1="15070" y1="92908" x2="40304" y2="77069"/>
                        <a14:foregroundMark x1="18107" y1="78251" x2="18107" y2="78251"/>
                        <a14:foregroundMark x1="16238" y1="78251" x2="30374" y2="72813"/>
                        <a14:foregroundMark x1="56776" y1="67021" x2="56776" y2="76359"/>
                        <a14:foregroundMark x1="56776" y1="76359" x2="51869" y2="85934"/>
                        <a14:foregroundMark x1="51869" y1="85934" x2="49650" y2="96690"/>
                        <a14:foregroundMark x1="49650" y1="96690" x2="49299" y2="97163"/>
                        <a14:foregroundMark x1="3388" y1="79433" x2="3505" y2="89598"/>
                        <a14:foregroundMark x1="3505" y1="89598" x2="9930" y2="95272"/>
                        <a14:foregroundMark x1="59229" y1="93735" x2="65070" y2="84515"/>
                        <a14:foregroundMark x1="65070" y1="84515" x2="72079" y2="78014"/>
                        <a14:foregroundMark x1="72079" y1="78014" x2="81542" y2="78842"/>
                        <a14:foregroundMark x1="81542" y1="78842" x2="90421" y2="77423"/>
                        <a14:foregroundMark x1="90421" y1="77423" x2="94159" y2="69031"/>
                        <a14:foregroundMark x1="94159" y1="69031" x2="94276" y2="60165"/>
                        <a14:foregroundMark x1="94276" y1="60165" x2="85864" y2="54255"/>
                        <a14:foregroundMark x1="85864" y1="54255" x2="76168" y2="53073"/>
                        <a14:foregroundMark x1="76168" y1="53073" x2="69276" y2="59929"/>
                        <a14:foregroundMark x1="69276" y1="59929" x2="68107" y2="69031"/>
                        <a14:foregroundMark x1="68107" y1="69031" x2="71262" y2="77069"/>
                        <a14:foregroundMark x1="79089" y1="90426" x2="72547" y2="97045"/>
                        <a14:foregroundMark x1="72547" y1="97045" x2="70327" y2="97163"/>
                        <a14:backgroundMark x1="67290" y1="11348" x2="73481" y2="19504"/>
                        <a14:backgroundMark x1="73481" y1="19504" x2="7838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194" y="1905314"/>
            <a:ext cx="1287367" cy="12723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35F2B7-65E3-3041-ABF7-C6442FFAD367}"/>
              </a:ext>
            </a:extLst>
          </p:cNvPr>
          <p:cNvSpPr txBox="1"/>
          <p:nvPr/>
        </p:nvSpPr>
        <p:spPr>
          <a:xfrm>
            <a:off x="536466" y="3499757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“Dog”</a:t>
            </a:r>
          </a:p>
        </p:txBody>
      </p:sp>
      <p:pic>
        <p:nvPicPr>
          <p:cNvPr id="8202" name="Picture 10" descr="20,000+ Best Dog Photos · 100% Free Download · Pexels Stock Photos">
            <a:extLst>
              <a:ext uri="{FF2B5EF4-FFF2-40B4-BE49-F238E27FC236}">
                <a16:creationId xmlns:a16="http://schemas.microsoft.com/office/drawing/2014/main" id="{C8684D0D-86BA-93EF-D690-5AE52179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4488" y="3641766"/>
            <a:ext cx="1698623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32A15B-88AA-C5E6-97B6-F19D96C490D7}"/>
              </a:ext>
            </a:extLst>
          </p:cNvPr>
          <p:cNvSpPr/>
          <p:nvPr/>
        </p:nvSpPr>
        <p:spPr>
          <a:xfrm>
            <a:off x="445126" y="4813343"/>
            <a:ext cx="8536727" cy="1362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The middlemen will only see the encrypted contents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They will never know the secret key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2FEC856-7C97-5400-EE9F-F16CDCD9CA87}"/>
              </a:ext>
            </a:extLst>
          </p:cNvPr>
          <p:cNvCxnSpPr>
            <a:stCxn id="8194" idx="0"/>
            <a:endCxn id="8196" idx="0"/>
          </p:cNvCxnSpPr>
          <p:nvPr/>
        </p:nvCxnSpPr>
        <p:spPr>
          <a:xfrm rot="5400000" flipH="1" flipV="1">
            <a:off x="6087347" y="-2515585"/>
            <a:ext cx="12700" cy="8244953"/>
          </a:xfrm>
          <a:prstGeom prst="bentConnector3">
            <a:avLst>
              <a:gd name="adj1" fmla="val 1800000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753CB8-81E3-90FC-0004-6E4D068D8E82}"/>
              </a:ext>
            </a:extLst>
          </p:cNvPr>
          <p:cNvSpPr txBox="1"/>
          <p:nvPr/>
        </p:nvSpPr>
        <p:spPr>
          <a:xfrm>
            <a:off x="3280177" y="1436950"/>
            <a:ext cx="599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certificate, exchange keys, apply encryption with HMAC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0D3AB-F7BD-FE4A-1848-25963C3C338F}"/>
              </a:ext>
            </a:extLst>
          </p:cNvPr>
          <p:cNvSpPr txBox="1"/>
          <p:nvPr/>
        </p:nvSpPr>
        <p:spPr>
          <a:xfrm>
            <a:off x="9020561" y="652025"/>
            <a:ext cx="26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CFF"/>
                </a:solidFill>
              </a:rPr>
              <a:t>Middle mans never know</a:t>
            </a:r>
          </a:p>
          <a:p>
            <a:r>
              <a:rPr lang="en-US" b="1" dirty="0">
                <a:solidFill>
                  <a:srgbClr val="000CFF"/>
                </a:solidFill>
              </a:rPr>
              <a:t>DH exchange keys!!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747E7C25-448C-1AC8-2F8F-38954CDC25E3}"/>
              </a:ext>
            </a:extLst>
          </p:cNvPr>
          <p:cNvSpPr/>
          <p:nvPr/>
        </p:nvSpPr>
        <p:spPr>
          <a:xfrm>
            <a:off x="5142340" y="2948770"/>
            <a:ext cx="4293673" cy="167934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know these two are communicating but not about the secret key…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9B4A8-501C-55EA-81D3-6ACC7DD48197}"/>
              </a:ext>
            </a:extLst>
          </p:cNvPr>
          <p:cNvSpPr txBox="1"/>
          <p:nvPr/>
        </p:nvSpPr>
        <p:spPr>
          <a:xfrm>
            <a:off x="445126" y="3832554"/>
            <a:ext cx="213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0x1ce42780dfa1cea089a9ea00de059ef5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0537A-F95C-373C-DE11-0AB10878DD07}"/>
              </a:ext>
            </a:extLst>
          </p:cNvPr>
          <p:cNvSpPr txBox="1"/>
          <p:nvPr/>
        </p:nvSpPr>
        <p:spPr>
          <a:xfrm>
            <a:off x="10627763" y="3190316"/>
            <a:ext cx="142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“Dog”</a:t>
            </a:r>
          </a:p>
        </p:txBody>
      </p:sp>
      <p:pic>
        <p:nvPicPr>
          <p:cNvPr id="9218" name="Picture 2" descr="Figure 1 | A Secure Image Encryption Algorithm Based on Rubik's Cube  Principle">
            <a:extLst>
              <a:ext uri="{FF2B5EF4-FFF2-40B4-BE49-F238E27FC236}">
                <a16:creationId xmlns:a16="http://schemas.microsoft.com/office/drawing/2014/main" id="{451A49BC-9B4A-7AD4-011E-87F41DAB8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0386" y="3695181"/>
            <a:ext cx="1204102" cy="120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20,000+ Best Dog Photos · 100% Free Download · Pexels Stock Photos">
            <a:extLst>
              <a:ext uri="{FF2B5EF4-FFF2-40B4-BE49-F238E27FC236}">
                <a16:creationId xmlns:a16="http://schemas.microsoft.com/office/drawing/2014/main" id="{32328A3F-55B6-5DDF-B31A-121FB76F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3" y="2189749"/>
            <a:ext cx="1698623" cy="127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20026 -0.0539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3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26 -0.05394 L 0.36276 -0.0738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76 -0.07385 L 0.5513 -0.0469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3 -0.04699 L 0.67539 -0.1541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0533 L -0.64362 -0.10417 " pathEditMode="relative" ptsTypes="AA">
                                      <p:cBhvr>
                                        <p:cTn id="64" dur="2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9" grpId="0"/>
      <p:bldP spid="11" grpId="0"/>
      <p:bldP spid="12" grpId="0" animBg="1"/>
      <p:bldP spid="12" grpId="1" animBg="1"/>
      <p:bldP spid="18" grpId="0"/>
      <p:bldP spid="18" grpId="1"/>
      <p:bldP spid="18" grpId="2"/>
      <p:bldP spid="18" grpId="3"/>
      <p:bldP spid="18" grpId="4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0716-77EE-FB28-C288-501123BA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Socket Layer and</a:t>
            </a:r>
            <a:br>
              <a:rPr lang="en-US" dirty="0"/>
            </a:br>
            <a:r>
              <a:rPr lang="en-US" dirty="0"/>
              <a:t>Transport Layer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0411-B4E9-8E33-8F5D-59E227C5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1829" cy="4351338"/>
          </a:xfrm>
        </p:spPr>
        <p:txBody>
          <a:bodyPr/>
          <a:lstStyle/>
          <a:p>
            <a:r>
              <a:rPr lang="en-US" dirty="0"/>
              <a:t>Developed by Netscape in 1995..</a:t>
            </a:r>
          </a:p>
          <a:p>
            <a:endParaRPr lang="en-US" dirty="0"/>
          </a:p>
          <a:p>
            <a:r>
              <a:rPr lang="en-US" dirty="0"/>
              <a:t>The Internet is insecure, as a web browser, we need a way to communicate securely!</a:t>
            </a:r>
          </a:p>
          <a:p>
            <a:endParaRPr lang="en-US" dirty="0"/>
          </a:p>
          <a:p>
            <a:r>
              <a:rPr lang="en-US" dirty="0"/>
              <a:t>Later, standardized by IETF as Transport Layer Security</a:t>
            </a:r>
          </a:p>
          <a:p>
            <a:pPr lvl="1"/>
            <a:r>
              <a:rPr lang="en-US" dirty="0">
                <a:hlinkClick r:id="rId2"/>
              </a:rPr>
              <a:t>https://www.ietf.org/rfc/rfc2246.txt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BAA46-50B9-473B-26C3-B7ED3F6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AutoShape 2" descr="Whatever happened to Netscape? | Engadget">
            <a:extLst>
              <a:ext uri="{FF2B5EF4-FFF2-40B4-BE49-F238E27FC236}">
                <a16:creationId xmlns:a16="http://schemas.microsoft.com/office/drawing/2014/main" id="{FFA41C68-B6E4-3A4E-80A4-AB4A5C9E8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3B031-65A2-D5E7-D3E8-83EF175C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1675153"/>
            <a:ext cx="4279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27CD-A722-5DF3-C49D-43146D63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Transport Layer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ACBB-38C5-EEA4-B59D-1AC5BB3C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570A1-2483-A38E-596E-276E93C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6" descr="OSI Model | Computer Networking | CompTIA">
            <a:extLst>
              <a:ext uri="{FF2B5EF4-FFF2-40B4-BE49-F238E27FC236}">
                <a16:creationId xmlns:a16="http://schemas.microsoft.com/office/drawing/2014/main" id="{224B0711-AE26-D916-380D-646493E1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615" y="2412999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59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1A60-DBE7-ABEB-EB1C-7B0DB07A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Certificate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10B47-D82D-00B0-9A5E-66C3C3216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file that contains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CFF"/>
                </a:solidFill>
              </a:rPr>
              <a:t>Entity info (CN)</a:t>
            </a:r>
          </a:p>
          <a:p>
            <a:pPr lvl="1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dirty="0">
                <a:solidFill>
                  <a:srgbClr val="000CFF"/>
                </a:solidFill>
              </a:rPr>
              <a:t>Issuer info (CN)</a:t>
            </a:r>
            <a:endParaRPr lang="en-US" dirty="0">
              <a:solidFill>
                <a:srgbClr val="000CFF"/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rgbClr val="000CFF"/>
                </a:solidFill>
              </a:rPr>
              <a:t>Public key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CFF"/>
                </a:solidFill>
              </a:rPr>
              <a:t>Signature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2BC07-A578-4BA1-58C9-D3A36EE9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D94C7D2-E46A-EAFD-B19A-0DBA36B9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0"/>
            <a:ext cx="626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27CD-A722-5DF3-C49D-43146D63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Transport Layer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ACBB-38C5-EEA4-B59D-1AC5BB3C6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OSI vs IP Layers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TLS would like to be</a:t>
            </a:r>
          </a:p>
          <a:p>
            <a:pPr lvl="1"/>
            <a:r>
              <a:rPr lang="en-US" dirty="0"/>
              <a:t>Transparent to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570A1-2483-A38E-596E-276E93C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314" name="Picture 2" descr="TCP/IP Model: What are Layers &amp; Protocol? TCP/IP Stack">
            <a:extLst>
              <a:ext uri="{FF2B5EF4-FFF2-40B4-BE49-F238E27FC236}">
                <a16:creationId xmlns:a16="http://schemas.microsoft.com/office/drawing/2014/main" id="{AC5D2F10-5FD2-6C70-DFC8-1B97A5DC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3664" y="1367368"/>
            <a:ext cx="6278336" cy="50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712E51-4D0B-53C3-24AA-B1460DCC44CA}"/>
              </a:ext>
            </a:extLst>
          </p:cNvPr>
          <p:cNvSpPr/>
          <p:nvPr/>
        </p:nvSpPr>
        <p:spPr>
          <a:xfrm>
            <a:off x="445126" y="4813343"/>
            <a:ext cx="5171903" cy="1908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If transparent,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Applications does not have to change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their behavior for adopting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security to the network protocols</a:t>
            </a:r>
          </a:p>
        </p:txBody>
      </p:sp>
    </p:spTree>
    <p:extLst>
      <p:ext uri="{BB962C8B-B14F-4D97-AF65-F5344CB8AC3E}">
        <p14:creationId xmlns:p14="http://schemas.microsoft.com/office/powerpoint/2010/main" val="405930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5F7B-A288-F596-030C-DABC4857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 SSL/TLS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776C-A009-D0A3-26F1-38776BE7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secure communication channel between </a:t>
            </a:r>
          </a:p>
          <a:p>
            <a:pPr lvl="1"/>
            <a:r>
              <a:rPr lang="en-US" dirty="0"/>
              <a:t>Two ends on the Internet</a:t>
            </a:r>
          </a:p>
          <a:p>
            <a:pPr lvl="2"/>
            <a:r>
              <a:rPr lang="en-US" dirty="0"/>
              <a:t>Client/Server</a:t>
            </a:r>
          </a:p>
          <a:p>
            <a:pPr lvl="2"/>
            <a:r>
              <a:rPr lang="en-US" dirty="0"/>
              <a:t>Server/Server</a:t>
            </a:r>
          </a:p>
          <a:p>
            <a:pPr lvl="2"/>
            <a:r>
              <a:rPr lang="en-US" dirty="0"/>
              <a:t>Client/Client</a:t>
            </a:r>
          </a:p>
          <a:p>
            <a:pPr lvl="1"/>
            <a:r>
              <a:rPr lang="en-US" dirty="0"/>
              <a:t>We usually use this to verify the server entity</a:t>
            </a:r>
          </a:p>
          <a:p>
            <a:pPr lvl="2"/>
            <a:r>
              <a:rPr lang="en-US" dirty="0"/>
              <a:t>You will be authenticated by the server via login interface..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DBD3D-27ED-0496-EC8A-FFE75D03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5F7B-A288-F596-030C-DABC4857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 SSL/TLS can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776C-A009-D0A3-26F1-38776BE7F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End-to-end secure communication channel</a:t>
            </a:r>
          </a:p>
          <a:p>
            <a:pPr lvl="1"/>
            <a:r>
              <a:rPr lang="en-US" dirty="0"/>
              <a:t>Authenticity (Who are at each ends?)</a:t>
            </a:r>
          </a:p>
          <a:p>
            <a:pPr lvl="1"/>
            <a:r>
              <a:rPr lang="en-US" dirty="0"/>
              <a:t>Secure key exchange (Nobody else than those two know the key!!)</a:t>
            </a:r>
          </a:p>
          <a:p>
            <a:pPr lvl="1"/>
            <a:r>
              <a:rPr lang="en-US" dirty="0"/>
              <a:t>Confidentiality (No one else than those two can see the message)</a:t>
            </a:r>
          </a:p>
          <a:p>
            <a:pPr lvl="1"/>
            <a:r>
              <a:rPr lang="en-US" dirty="0"/>
              <a:t>Integrity (We know if the message is altered)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DBD3D-27ED-0496-EC8A-FFE75D03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8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4294-6738-5AFE-8905-FB7F9C92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08B0-751E-4A08-B828-5AEC1B6C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Authenticity</a:t>
            </a:r>
          </a:p>
          <a:p>
            <a:pPr lvl="1"/>
            <a:r>
              <a:rPr lang="en-US" dirty="0"/>
              <a:t>We usually use SSL/TLS to verify the server identity</a:t>
            </a:r>
          </a:p>
          <a:p>
            <a:pPr lvl="1"/>
            <a:r>
              <a:rPr lang="en-US" dirty="0"/>
              <a:t>E.g., is the server </a:t>
            </a:r>
            <a:r>
              <a:rPr lang="en-US" dirty="0">
                <a:hlinkClick r:id="rId2"/>
              </a:rPr>
              <a:t>www.oregonstate.edu</a:t>
            </a:r>
            <a:r>
              <a:rPr lang="en-US" dirty="0"/>
              <a:t>? Or </a:t>
            </a:r>
            <a:r>
              <a:rPr lang="en-US" dirty="0">
                <a:hlinkClick r:id="rId3"/>
              </a:rPr>
              <a:t>www.google.com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We do this by checking the digital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7C8BE-9719-3AAF-D81E-0FD2F756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F39FE4B-E0B4-4C04-F55D-92C2CF47E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2999" y="4146510"/>
            <a:ext cx="4386943" cy="2711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16F60E-516E-149D-3022-92DE82258734}"/>
              </a:ext>
            </a:extLst>
          </p:cNvPr>
          <p:cNvSpPr/>
          <p:nvPr/>
        </p:nvSpPr>
        <p:spPr>
          <a:xfrm>
            <a:off x="1371600" y="4376057"/>
            <a:ext cx="2563586" cy="244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8D1F88-CAFC-9621-4278-8723A36F896C}"/>
              </a:ext>
            </a:extLst>
          </p:cNvPr>
          <p:cNvSpPr/>
          <p:nvPr/>
        </p:nvSpPr>
        <p:spPr>
          <a:xfrm>
            <a:off x="5834741" y="4658240"/>
            <a:ext cx="6316437" cy="1325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SSL/TLS verifies if the server has PKI-certified digital certificate with the same domain name</a:t>
            </a:r>
          </a:p>
        </p:txBody>
      </p:sp>
    </p:spTree>
    <p:extLst>
      <p:ext uri="{BB962C8B-B14F-4D97-AF65-F5344CB8AC3E}">
        <p14:creationId xmlns:p14="http://schemas.microsoft.com/office/powerpoint/2010/main" val="76089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BC0-CED0-58C9-C564-F32DCC5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8FE9-51A4-354A-1EC0-2178AFD9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4637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Client</a:t>
            </a:r>
          </a:p>
          <a:p>
            <a:r>
              <a:rPr lang="en-US" dirty="0"/>
              <a:t>1. Client hello</a:t>
            </a:r>
          </a:p>
          <a:p>
            <a:pPr lvl="1"/>
            <a:r>
              <a:rPr lang="en-US" dirty="0">
                <a:solidFill>
                  <a:srgbClr val="000CFF"/>
                </a:solidFill>
              </a:rPr>
              <a:t>Send version, random number, available cipher suite, etc..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olidFill>
                <a:srgbClr val="000C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CF39-3FC2-9B3B-377B-11046834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EE5C5-7590-2A4F-B22D-234D596AC79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82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Server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2. Server hello</a:t>
            </a:r>
          </a:p>
          <a:p>
            <a:pPr lvl="2" algn="r"/>
            <a:r>
              <a:rPr lang="en-US" dirty="0">
                <a:solidFill>
                  <a:srgbClr val="00B050"/>
                </a:solidFill>
              </a:rPr>
              <a:t>Sends server random, version, choose cipher, etc.</a:t>
            </a:r>
            <a:endParaRPr lang="en-US" dirty="0"/>
          </a:p>
          <a:p>
            <a:pPr algn="r"/>
            <a:r>
              <a:rPr lang="en-US" dirty="0"/>
              <a:t>3. Server Certificate</a:t>
            </a:r>
          </a:p>
          <a:p>
            <a:pPr lvl="2" algn="r"/>
            <a:r>
              <a:rPr lang="en-US" dirty="0">
                <a:solidFill>
                  <a:srgbClr val="00B050"/>
                </a:solidFill>
              </a:rPr>
              <a:t>Send certificate to the client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6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5BFD-A64D-EBA3-18A7-5609CCA1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Client Hello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E9F06-09FE-89ED-C09F-FDA60AD4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message that client sends to the server</a:t>
            </a:r>
          </a:p>
          <a:p>
            <a:pPr lvl="1"/>
            <a:r>
              <a:rPr lang="en-US" dirty="0"/>
              <a:t>Sends SSL/TLS version, random number, available cipher suite,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23C44-4322-E2B2-F030-0F6ED26D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53C17-3A31-2BB3-DC4A-7EDF75C5B0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842" y="2831054"/>
            <a:ext cx="6058807" cy="4026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6CE322-8D71-93DD-796A-DBE29EDECB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59" y="3134534"/>
            <a:ext cx="5753100" cy="31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9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3109-E350-F96B-42EB-94C50D41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Client Hello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56E93-0C47-3459-7003-9BF176F2C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supported Cipher Suites</a:t>
            </a:r>
          </a:p>
          <a:p>
            <a:endParaRPr lang="en-US" dirty="0"/>
          </a:p>
          <a:p>
            <a:r>
              <a:rPr lang="en-US" dirty="0"/>
              <a:t>TLS_ECDHE_RSA_WITH</a:t>
            </a:r>
          </a:p>
          <a:p>
            <a:r>
              <a:rPr lang="en-US" dirty="0"/>
              <a:t>AES_128_GCM_SHA256</a:t>
            </a:r>
          </a:p>
          <a:p>
            <a:endParaRPr lang="en-US" dirty="0"/>
          </a:p>
          <a:p>
            <a:r>
              <a:rPr lang="en-US" dirty="0"/>
              <a:t>ECDHE_RSA_AES_128_GCM_SHA256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494D7-5DCF-8AE8-97EB-85BBABAA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F8FF7-A886-FB71-42F3-90CEABBDD7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3950" y="0"/>
            <a:ext cx="568805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C2F13-96F1-260D-0533-6E12FEBA68FD}"/>
              </a:ext>
            </a:extLst>
          </p:cNvPr>
          <p:cNvSpPr/>
          <p:nvPr/>
        </p:nvSpPr>
        <p:spPr>
          <a:xfrm>
            <a:off x="6906985" y="4245433"/>
            <a:ext cx="4446815" cy="2449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23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1A6FB-0304-70AE-F292-1C3EA39E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Server Hello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0B3F3-40A3-3261-3A55-DDDDCD238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first message that the server sends back to the client</a:t>
            </a:r>
          </a:p>
          <a:p>
            <a:pPr lvl="1"/>
            <a:r>
              <a:rPr lang="en-US" dirty="0"/>
              <a:t>Sends SSL/TLS version, random number, choose cipher suite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ECDHE_RSA_AES_128_GCM_SHA256</a:t>
            </a:r>
          </a:p>
          <a:p>
            <a:pPr lvl="1"/>
            <a:r>
              <a:rPr lang="en-US" dirty="0"/>
              <a:t>The server chose this cipher from client’s availability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56CBC-DD22-8149-B7DD-A7FBAEEE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0791C-8F0F-E809-0EBD-95B2592F0C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13" y="2526515"/>
            <a:ext cx="7516587" cy="261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45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B82B-5588-F707-AD9A-438F221B3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Server Certificate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A85B0-7286-D713-3BFA-4854B19CC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server sends the certificate information to the client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They send a full chain (PKI) of digital certificates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DDC1C-5FB9-77AD-492B-D32B2985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D706-69B2-7075-BAC1-9935D454EE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34" y="2335021"/>
            <a:ext cx="11330731" cy="279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7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794C-F949-8CCE-1B65-1E567843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Exchange / Verifying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50C9-31AC-9C71-AAB6-C7833240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client chooses a key and send an encrypted key to server</a:t>
            </a:r>
          </a:p>
          <a:p>
            <a:endParaRPr lang="en-US" dirty="0"/>
          </a:p>
          <a:p>
            <a:r>
              <a:rPr lang="en-US" dirty="0"/>
              <a:t>1) The client knows the server’s public key written in the certificate</a:t>
            </a:r>
          </a:p>
          <a:p>
            <a:r>
              <a:rPr lang="en-US" dirty="0"/>
              <a:t>2) The client chooses a random key and </a:t>
            </a:r>
          </a:p>
          <a:p>
            <a:r>
              <a:rPr lang="en-US" dirty="0"/>
              <a:t>3) encrypt that with the server’s public key and</a:t>
            </a:r>
          </a:p>
          <a:p>
            <a:r>
              <a:rPr lang="en-US" dirty="0"/>
              <a:t>4) send that to the server</a:t>
            </a:r>
          </a:p>
          <a:p>
            <a:endParaRPr lang="en-US" dirty="0"/>
          </a:p>
          <a:p>
            <a:r>
              <a:rPr lang="en-US" dirty="0"/>
              <a:t>Only the server can decrypt the key, so it’s 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347C-6775-4B04-1045-1D8C33B4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C5CD-2226-DCEB-D206-41E28A75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9BEC2-DED0-998E-13A9-977D253D9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4351338"/>
          </a:xfrm>
        </p:spPr>
        <p:txBody>
          <a:bodyPr/>
          <a:lstStyle/>
          <a:p>
            <a:r>
              <a:rPr lang="en-US" dirty="0" err="1"/>
              <a:t>oregonstate.edu</a:t>
            </a:r>
            <a:endParaRPr lang="en-US" dirty="0"/>
          </a:p>
          <a:p>
            <a:pPr lvl="1"/>
            <a:r>
              <a:rPr lang="en-US" dirty="0"/>
              <a:t>Verified by </a:t>
            </a:r>
            <a:r>
              <a:rPr lang="en-US" dirty="0" err="1"/>
              <a:t>InCommon</a:t>
            </a:r>
            <a:r>
              <a:rPr lang="en-US" dirty="0"/>
              <a:t> RSA Server CA</a:t>
            </a:r>
          </a:p>
          <a:p>
            <a:pPr lvl="1"/>
            <a:endParaRPr lang="en-US" dirty="0"/>
          </a:p>
          <a:p>
            <a:r>
              <a:rPr lang="en-US" dirty="0" err="1"/>
              <a:t>InCommon</a:t>
            </a:r>
            <a:r>
              <a:rPr lang="en-US" dirty="0"/>
              <a:t> RSA Server CA</a:t>
            </a:r>
          </a:p>
          <a:p>
            <a:pPr lvl="1"/>
            <a:r>
              <a:rPr lang="en-US" dirty="0"/>
              <a:t>Verified by </a:t>
            </a:r>
            <a:r>
              <a:rPr lang="en-US" dirty="0" err="1"/>
              <a:t>USERTrust</a:t>
            </a:r>
            <a:r>
              <a:rPr lang="en-US" dirty="0"/>
              <a:t> RSA Certificate Authority</a:t>
            </a:r>
          </a:p>
          <a:p>
            <a:pPr lvl="1"/>
            <a:endParaRPr lang="en-US" dirty="0"/>
          </a:p>
          <a:p>
            <a:r>
              <a:rPr lang="en-US" dirty="0" err="1"/>
              <a:t>USERTrust</a:t>
            </a:r>
            <a:r>
              <a:rPr lang="en-US" dirty="0"/>
              <a:t> RSA CA</a:t>
            </a:r>
          </a:p>
          <a:p>
            <a:pPr lvl="1"/>
            <a:r>
              <a:rPr lang="en-US" dirty="0"/>
              <a:t>Verified by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22F7F-C639-B5B3-27DD-17BD02A2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37FDA5-FDFF-0A84-6D86-E2F963724E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356" y="681037"/>
            <a:ext cx="6763399" cy="40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8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794C-F949-8CCE-1B65-1E5678433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50C9-31AC-9C71-AAB6-C7833240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Previously, client chooses a key and send an encrypted key to server</a:t>
            </a:r>
          </a:p>
          <a:p>
            <a:r>
              <a:rPr lang="en-US" dirty="0"/>
              <a:t>Only the server can decrypt the key, so it’s OK</a:t>
            </a:r>
          </a:p>
          <a:p>
            <a:endParaRPr lang="en-US" dirty="0"/>
          </a:p>
          <a:p>
            <a:r>
              <a:rPr lang="en-US" dirty="0"/>
              <a:t>Suppose the server’s private key has been stolen in 3 years later</a:t>
            </a:r>
          </a:p>
          <a:p>
            <a:r>
              <a:rPr lang="en-US" dirty="0"/>
              <a:t>An attacker has encrypted packet capture</a:t>
            </a:r>
          </a:p>
          <a:p>
            <a:r>
              <a:rPr lang="en-US" dirty="0"/>
              <a:t>Can they decrypt the data?</a:t>
            </a:r>
          </a:p>
          <a:p>
            <a:pPr lvl="1"/>
            <a:r>
              <a:rPr lang="en-US" dirty="0"/>
              <a:t>YES</a:t>
            </a:r>
          </a:p>
          <a:p>
            <a:pPr lvl="1"/>
            <a:r>
              <a:rPr lang="en-US" dirty="0"/>
              <a:t>They know the private key</a:t>
            </a:r>
          </a:p>
          <a:p>
            <a:pPr lvl="1"/>
            <a:r>
              <a:rPr lang="en-US" dirty="0"/>
              <a:t>They can decrypt the secret key</a:t>
            </a:r>
          </a:p>
          <a:p>
            <a:pPr lvl="1"/>
            <a:r>
              <a:rPr lang="en-US" dirty="0"/>
              <a:t>They can decrypt all the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2347C-6775-4B04-1045-1D8C33B4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D676D-DC81-E50D-4D97-E9E487F0A2ED}"/>
              </a:ext>
            </a:extLst>
          </p:cNvPr>
          <p:cNvSpPr/>
          <p:nvPr/>
        </p:nvSpPr>
        <p:spPr>
          <a:xfrm>
            <a:off x="6433457" y="4425043"/>
            <a:ext cx="5600700" cy="175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This scheme does not guarantee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Forward Secrecy</a:t>
            </a:r>
          </a:p>
        </p:txBody>
      </p:sp>
    </p:spTree>
    <p:extLst>
      <p:ext uri="{BB962C8B-B14F-4D97-AF65-F5344CB8AC3E}">
        <p14:creationId xmlns:p14="http://schemas.microsoft.com/office/powerpoint/2010/main" val="20729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F826-6CDE-A3E5-DADC-4D186F9E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Forward Secrecy?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8A97-6E03-66F8-5176-F6F3B2B76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Secrecy / Perfect Forward Secrecy</a:t>
            </a:r>
          </a:p>
          <a:p>
            <a:pPr lvl="1"/>
            <a:r>
              <a:rPr lang="en-US" dirty="0"/>
              <a:t>Even if the long-term key (e.g., server’s private key) has been compromised</a:t>
            </a:r>
          </a:p>
          <a:p>
            <a:pPr lvl="1"/>
            <a:r>
              <a:rPr lang="en-US" dirty="0"/>
              <a:t>Can we keep all the old communication secure?</a:t>
            </a:r>
          </a:p>
          <a:p>
            <a:pPr lvl="1"/>
            <a:endParaRPr lang="en-US" dirty="0"/>
          </a:p>
          <a:p>
            <a:r>
              <a:rPr lang="en-US" dirty="0"/>
              <a:t>Software/hardware vulnerabilities and hacking incidents makes protecting private key difficult</a:t>
            </a:r>
          </a:p>
          <a:p>
            <a:pPr lvl="1"/>
            <a:r>
              <a:rPr lang="en-US" dirty="0"/>
              <a:t>Heartbleed (</a:t>
            </a:r>
            <a:r>
              <a:rPr lang="en-US" dirty="0">
                <a:hlinkClick r:id="rId2"/>
              </a:rPr>
              <a:t>https://heartbleed.com/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CVE-2014-0160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BD7C8-B638-F223-86D3-0016BF10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1266" name="Picture 2" descr="Heartbleed Bug">
            <a:extLst>
              <a:ext uri="{FF2B5EF4-FFF2-40B4-BE49-F238E27FC236}">
                <a16:creationId xmlns:a16="http://schemas.microsoft.com/office/drawing/2014/main" id="{A4E46661-7BC3-775F-205E-F51FF2ED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956" y="4112305"/>
            <a:ext cx="2003567" cy="242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8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BF6B-69E4-BB6E-2FDA-B3EB8C0F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with Ephemeral DH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36385-132A-AAA8-2ADE-6899D0423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use fixed private value for DH for all, then, that value could be stolen via vulnerability, hacking, etc..</a:t>
            </a:r>
          </a:p>
          <a:p>
            <a:endParaRPr lang="en-US" dirty="0"/>
          </a:p>
          <a:p>
            <a:r>
              <a:rPr lang="en-US" dirty="0"/>
              <a:t>Instead, we will generate the private value every time we make a connection, and never reuse the value</a:t>
            </a:r>
          </a:p>
          <a:p>
            <a:pPr lvl="1"/>
            <a:r>
              <a:rPr lang="en-US" dirty="0"/>
              <a:t>User A secretly chooses a, send </a:t>
            </a:r>
            <a:r>
              <a:rPr lang="en-US" dirty="0">
                <a:solidFill>
                  <a:srgbClr val="000CFF"/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</a:p>
          <a:p>
            <a:pPr lvl="1"/>
            <a:r>
              <a:rPr lang="en-US" dirty="0"/>
              <a:t>User B secretly chooses b, send </a:t>
            </a:r>
            <a:r>
              <a:rPr lang="en-US" dirty="0">
                <a:solidFill>
                  <a:srgbClr val="000CFF"/>
                </a:solidFill>
              </a:rPr>
              <a:t>B</a:t>
            </a:r>
            <a:r>
              <a:rPr lang="en-US" dirty="0"/>
              <a:t> = </a:t>
            </a:r>
            <a:r>
              <a:rPr lang="en-US" dirty="0" err="1">
                <a:solidFill>
                  <a:srgbClr val="000CFF"/>
                </a:solidFill>
              </a:rPr>
              <a:t>g</a:t>
            </a:r>
            <a:r>
              <a:rPr lang="en-US" baseline="30000" dirty="0" err="1">
                <a:solidFill>
                  <a:srgbClr val="FF0000"/>
                </a:solidFill>
              </a:rPr>
              <a:t>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</a:p>
          <a:p>
            <a:r>
              <a:rPr lang="en-US" dirty="0">
                <a:solidFill>
                  <a:srgbClr val="000CFF"/>
                </a:solidFill>
              </a:rPr>
              <a:t>i.e., we will choose different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000CFF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000CFF"/>
                </a:solidFill>
              </a:rPr>
              <a:t> each time…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26BB0-37FF-DDB7-ACDC-5CD183AC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90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8000-AD94-C722-C1AC-2D46A748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with ECDHE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8912B-9B09-1BCE-571F-1AB3A8B2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ECDHE</a:t>
            </a:r>
          </a:p>
          <a:p>
            <a:pPr lvl="1"/>
            <a:r>
              <a:rPr lang="en-US" dirty="0"/>
              <a:t>Elliptic-curve Diffie—Hellman Ephemeral</a:t>
            </a:r>
          </a:p>
          <a:p>
            <a:pPr lvl="1"/>
            <a:endParaRPr lang="en-US" dirty="0"/>
          </a:p>
          <a:p>
            <a:r>
              <a:rPr lang="en-US" dirty="0"/>
              <a:t>Both client and the server will generate new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, respectively</a:t>
            </a:r>
          </a:p>
          <a:p>
            <a:endParaRPr lang="en-US" dirty="0"/>
          </a:p>
          <a:p>
            <a:r>
              <a:rPr lang="en-US" dirty="0"/>
              <a:t>Even if one session is compromised, attackers cannot get the shared secret if they don’t know </a:t>
            </a:r>
            <a:r>
              <a:rPr lang="en-US" dirty="0">
                <a:solidFill>
                  <a:srgbClr val="FF0000"/>
                </a:solidFill>
              </a:rPr>
              <a:t>b </a:t>
            </a:r>
            <a:r>
              <a:rPr lang="en-US" dirty="0"/>
              <a:t>for </a:t>
            </a:r>
            <a:r>
              <a:rPr lang="en-US" dirty="0">
                <a:solidFill>
                  <a:srgbClr val="000CFF"/>
                </a:solidFill>
              </a:rPr>
              <a:t>other 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E3E3-4B5C-7265-5925-B04CC9FA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3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BC0-CED0-58C9-C564-F32DCC5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8FE9-51A4-354A-1EC0-2178AFD9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4637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Client</a:t>
            </a:r>
          </a:p>
          <a:p>
            <a:r>
              <a:rPr lang="en-US" dirty="0"/>
              <a:t>1. Client hello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>
              <a:solidFill>
                <a:srgbClr val="000C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CF39-3FC2-9B3B-377B-11046834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EE5C5-7590-2A4F-B22D-234D596AC79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82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Server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2. Server hello</a:t>
            </a:r>
          </a:p>
          <a:p>
            <a:pPr algn="r"/>
            <a:r>
              <a:rPr lang="en-US" dirty="0"/>
              <a:t>3. Server Certificate</a:t>
            </a:r>
          </a:p>
          <a:p>
            <a:pPr algn="r"/>
            <a:r>
              <a:rPr lang="en-US" dirty="0"/>
              <a:t>4. Server Key Exchange</a:t>
            </a:r>
          </a:p>
          <a:p>
            <a:pPr lvl="2" algn="r"/>
            <a:r>
              <a:rPr lang="en-US" dirty="0"/>
              <a:t>Shares DH material, signed by the public key</a:t>
            </a:r>
          </a:p>
          <a:p>
            <a:pPr algn="r"/>
            <a:r>
              <a:rPr lang="en-US" dirty="0">
                <a:solidFill>
                  <a:srgbClr val="000CFF"/>
                </a:solidFill>
              </a:rPr>
              <a:t>5. Server Hello Done</a:t>
            </a:r>
          </a:p>
        </p:txBody>
      </p:sp>
    </p:spTree>
    <p:extLst>
      <p:ext uri="{BB962C8B-B14F-4D97-AF65-F5344CB8AC3E}">
        <p14:creationId xmlns:p14="http://schemas.microsoft.com/office/powerpoint/2010/main" val="88913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3F2D-D700-1E0C-CE99-149E3C8C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Server 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45994-A894-6A8E-2831-0BB56878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server sends ECDHE material to the client</a:t>
            </a:r>
          </a:p>
          <a:p>
            <a:r>
              <a:rPr lang="en-US" dirty="0"/>
              <a:t>ECDHE public value (</a:t>
            </a:r>
            <a:r>
              <a:rPr lang="en-US" dirty="0" err="1"/>
              <a:t>pubkey</a:t>
            </a:r>
            <a:r>
              <a:rPr lang="en-US" dirty="0"/>
              <a:t>) is signed by the RSA private key</a:t>
            </a:r>
          </a:p>
          <a:p>
            <a:pPr lvl="1"/>
            <a:r>
              <a:rPr lang="en-US" dirty="0"/>
              <a:t>The public key is available in the certificate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8F7A7-F8C2-6720-A396-380C28DC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E45D4-18DA-E817-D5B8-C227A96A53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35" y="3298668"/>
            <a:ext cx="7772400" cy="28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48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D735-2544-3952-411A-99E89A7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Server Hello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7608-0D99-06CA-6CED-12A11BD78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Indicating that the server has finished sending required values to the client…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5F45-D177-7581-A541-FAF96D7C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AAF7C-8C96-5543-3DDB-4F6F0A4C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72" y="3010694"/>
            <a:ext cx="6756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66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BC0-CED0-58C9-C564-F32DCC5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8FE9-51A4-354A-1EC0-2178AFD9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4637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Client</a:t>
            </a:r>
          </a:p>
          <a:p>
            <a:r>
              <a:rPr lang="en-US" dirty="0"/>
              <a:t>1. Client hello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>
              <a:solidFill>
                <a:srgbClr val="000C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CF39-3FC2-9B3B-377B-11046834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EE5C5-7590-2A4F-B22D-234D596AC79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828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Server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2. Server hello</a:t>
            </a:r>
          </a:p>
          <a:p>
            <a:pPr algn="r"/>
            <a:r>
              <a:rPr lang="en-US" dirty="0"/>
              <a:t>3. Server Certificate</a:t>
            </a:r>
          </a:p>
          <a:p>
            <a:pPr algn="r"/>
            <a:r>
              <a:rPr lang="en-US" dirty="0"/>
              <a:t>4. Server Key Exchange</a:t>
            </a:r>
          </a:p>
          <a:p>
            <a:pPr lvl="2" algn="r"/>
            <a:r>
              <a:rPr lang="en-US" dirty="0"/>
              <a:t>Shares DH material, signed by the public key</a:t>
            </a:r>
          </a:p>
          <a:p>
            <a:pPr algn="r"/>
            <a:r>
              <a:rPr lang="en-US" dirty="0">
                <a:solidFill>
                  <a:srgbClr val="000CFF"/>
                </a:solidFill>
              </a:rPr>
              <a:t>5. Server Hello Done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5922E-E012-AF30-F59E-B9014624A892}"/>
              </a:ext>
            </a:extLst>
          </p:cNvPr>
          <p:cNvSpPr/>
          <p:nvPr/>
        </p:nvSpPr>
        <p:spPr>
          <a:xfrm>
            <a:off x="342900" y="4425043"/>
            <a:ext cx="5600700" cy="175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Now, a client can</a:t>
            </a:r>
          </a:p>
          <a:p>
            <a:pPr marL="514350" indent="-514350" algn="ctr">
              <a:buAutoNum type="arabicParenR"/>
            </a:pPr>
            <a:r>
              <a:rPr lang="en-US" sz="3200" dirty="0">
                <a:solidFill>
                  <a:srgbClr val="FFFF00"/>
                </a:solidFill>
              </a:rPr>
              <a:t>Verify server signature and</a:t>
            </a:r>
          </a:p>
          <a:p>
            <a:pPr marL="514350" indent="-514350" algn="ctr">
              <a:buAutoNum type="arabicParenR"/>
            </a:pPr>
            <a:r>
              <a:rPr lang="en-US" sz="3200" dirty="0">
                <a:solidFill>
                  <a:srgbClr val="FFFF00"/>
                </a:solidFill>
              </a:rPr>
              <a:t>Share a secret via DH!</a:t>
            </a:r>
          </a:p>
        </p:txBody>
      </p:sp>
    </p:spTree>
    <p:extLst>
      <p:ext uri="{BB962C8B-B14F-4D97-AF65-F5344CB8AC3E}">
        <p14:creationId xmlns:p14="http://schemas.microsoft.com/office/powerpoint/2010/main" val="409497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7F3A-681B-6C74-A687-19995346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Diffie-Hellman Weakness:</a:t>
            </a:r>
            <a:br>
              <a:rPr lang="en-US" dirty="0"/>
            </a:br>
            <a:r>
              <a:rPr lang="en-US" dirty="0"/>
              <a:t>Man-in-the-middle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8DE21-1AE0-55DE-CBD1-5DC8EC69B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</a:t>
            </a:r>
            <a:r>
              <a:rPr lang="en-US" dirty="0">
                <a:solidFill>
                  <a:srgbClr val="FF0000"/>
                </a:solidFill>
              </a:rPr>
              <a:t> C intercepts communication between A and B</a:t>
            </a:r>
          </a:p>
          <a:p>
            <a:r>
              <a:rPr lang="en-US" dirty="0"/>
              <a:t>A chooses </a:t>
            </a:r>
            <a:r>
              <a:rPr lang="en-US" dirty="0">
                <a:solidFill>
                  <a:srgbClr val="FF0000"/>
                </a:solidFill>
              </a:rPr>
              <a:t>a = 4</a:t>
            </a:r>
          </a:p>
          <a:p>
            <a:pPr lvl="1"/>
            <a:r>
              <a:rPr lang="en-US" dirty="0"/>
              <a:t>A = 5</a:t>
            </a:r>
            <a:r>
              <a:rPr lang="en-US" baseline="30000" dirty="0"/>
              <a:t>4</a:t>
            </a:r>
            <a:r>
              <a:rPr lang="en-US" dirty="0"/>
              <a:t> mod 23 = 625 mod 23 = </a:t>
            </a:r>
            <a:r>
              <a:rPr lang="en-US" dirty="0">
                <a:solidFill>
                  <a:srgbClr val="000CFF"/>
                </a:solidFill>
              </a:rPr>
              <a:t>4</a:t>
            </a:r>
          </a:p>
          <a:p>
            <a:r>
              <a:rPr lang="en-US" dirty="0"/>
              <a:t>B chooses </a:t>
            </a:r>
            <a:r>
              <a:rPr lang="en-US" dirty="0">
                <a:solidFill>
                  <a:srgbClr val="FF0000"/>
                </a:solidFill>
              </a:rPr>
              <a:t>b = 3</a:t>
            </a:r>
          </a:p>
          <a:p>
            <a:pPr lvl="1"/>
            <a:r>
              <a:rPr lang="en-US" dirty="0"/>
              <a:t>B = 5</a:t>
            </a:r>
            <a:r>
              <a:rPr lang="en-US" baseline="30000" dirty="0"/>
              <a:t>3</a:t>
            </a:r>
            <a:r>
              <a:rPr lang="en-US" dirty="0"/>
              <a:t> mod 23 = 125 mod 23 = </a:t>
            </a:r>
            <a:r>
              <a:rPr lang="en-US" dirty="0">
                <a:solidFill>
                  <a:srgbClr val="000CFF"/>
                </a:solidFill>
              </a:rPr>
              <a:t>10</a:t>
            </a:r>
          </a:p>
          <a:p>
            <a:r>
              <a:rPr lang="en-US" dirty="0"/>
              <a:t>C chooses c = 5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 = 55 mod 23 = 3125 mod 23 = 20</a:t>
            </a:r>
          </a:p>
          <a:p>
            <a:pPr lvl="1"/>
            <a:endParaRPr lang="en-US" dirty="0"/>
          </a:p>
          <a:p>
            <a:r>
              <a:rPr lang="en-US" dirty="0"/>
              <a:t>C sends </a:t>
            </a:r>
            <a:r>
              <a:rPr lang="en-US" dirty="0">
                <a:solidFill>
                  <a:srgbClr val="FF0000"/>
                </a:solidFill>
              </a:rPr>
              <a:t>20 to both A and B</a:t>
            </a:r>
          </a:p>
          <a:p>
            <a:endParaRPr lang="en-US" dirty="0">
              <a:solidFill>
                <a:srgbClr val="000C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7183-81E3-5077-9313-BC26679B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2" descr="User - Free social icons">
            <a:extLst>
              <a:ext uri="{FF2B5EF4-FFF2-40B4-BE49-F238E27FC236}">
                <a16:creationId xmlns:a16="http://schemas.microsoft.com/office/drawing/2014/main" id="{BAF68380-7BB9-31AF-0FA5-5A819068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471" y="2958078"/>
            <a:ext cx="1210129" cy="12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mputer User icon PNG and SVG Vector Free Download">
            <a:extLst>
              <a:ext uri="{FF2B5EF4-FFF2-40B4-BE49-F238E27FC236}">
                <a16:creationId xmlns:a16="http://schemas.microsoft.com/office/drawing/2014/main" id="{BB81D54C-7EC4-39E9-29F5-3DC1C40B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8735" y="2875641"/>
            <a:ext cx="1210129" cy="13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840259-654A-3C86-34FC-230F482FCA92}"/>
              </a:ext>
            </a:extLst>
          </p:cNvPr>
          <p:cNvCxnSpPr>
            <a:cxnSpLocks/>
          </p:cNvCxnSpPr>
          <p:nvPr/>
        </p:nvCxnSpPr>
        <p:spPr>
          <a:xfrm>
            <a:off x="7625443" y="3102429"/>
            <a:ext cx="865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0261CA-7145-0886-B6FE-C5D6D7A8842A}"/>
              </a:ext>
            </a:extLst>
          </p:cNvPr>
          <p:cNvCxnSpPr>
            <a:cxnSpLocks/>
          </p:cNvCxnSpPr>
          <p:nvPr/>
        </p:nvCxnSpPr>
        <p:spPr>
          <a:xfrm flipH="1">
            <a:off x="7625443" y="3563142"/>
            <a:ext cx="865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F29F33-C0AE-F7F1-7F49-D418285C40B8}"/>
              </a:ext>
            </a:extLst>
          </p:cNvPr>
          <p:cNvSpPr txBox="1"/>
          <p:nvPr/>
        </p:nvSpPr>
        <p:spPr>
          <a:xfrm>
            <a:off x="7906142" y="2647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FE094-015B-7DC2-7514-5F30E412D1B1}"/>
              </a:ext>
            </a:extLst>
          </p:cNvPr>
          <p:cNvSpPr txBox="1"/>
          <p:nvPr/>
        </p:nvSpPr>
        <p:spPr>
          <a:xfrm>
            <a:off x="10128191" y="36545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37008F-94C4-5ACF-1F10-8BFF6F33136D}"/>
              </a:ext>
            </a:extLst>
          </p:cNvPr>
          <p:cNvCxnSpPr>
            <a:cxnSpLocks/>
          </p:cNvCxnSpPr>
          <p:nvPr/>
        </p:nvCxnSpPr>
        <p:spPr>
          <a:xfrm>
            <a:off x="9883321" y="3102429"/>
            <a:ext cx="865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421DC8-522A-A843-C2E7-FF10A5504FAF}"/>
              </a:ext>
            </a:extLst>
          </p:cNvPr>
          <p:cNvCxnSpPr>
            <a:cxnSpLocks/>
          </p:cNvCxnSpPr>
          <p:nvPr/>
        </p:nvCxnSpPr>
        <p:spPr>
          <a:xfrm flipH="1">
            <a:off x="9883321" y="3563142"/>
            <a:ext cx="865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1,219 Bad Guy Icon Illustrations &amp; Clip Art - iStock">
            <a:extLst>
              <a:ext uri="{FF2B5EF4-FFF2-40B4-BE49-F238E27FC236}">
                <a16:creationId xmlns:a16="http://schemas.microsoft.com/office/drawing/2014/main" id="{7ADDEBB8-919B-642C-F157-397F5F09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0171" y="2825124"/>
            <a:ext cx="1176170" cy="11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99CC5F-6243-777E-AE93-70DE459149D4}"/>
              </a:ext>
            </a:extLst>
          </p:cNvPr>
          <p:cNvSpPr txBox="1"/>
          <p:nvPr/>
        </p:nvSpPr>
        <p:spPr>
          <a:xfrm>
            <a:off x="7885021" y="3645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B2438-7DB8-9D4B-D7CE-279A1B78F615}"/>
              </a:ext>
            </a:extLst>
          </p:cNvPr>
          <p:cNvSpPr txBox="1"/>
          <p:nvPr/>
        </p:nvSpPr>
        <p:spPr>
          <a:xfrm>
            <a:off x="10068997" y="26471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E26C62-68C4-9E0F-97CE-12A4B946D9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1622" y="5000793"/>
            <a:ext cx="7020378" cy="14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BC0-CED0-58C9-C564-F32DCC5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8FE9-51A4-354A-1EC0-2178AFD9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5"/>
            <a:ext cx="6346371" cy="5693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</a:t>
            </a:r>
          </a:p>
          <a:p>
            <a:r>
              <a:rPr lang="en-US" dirty="0"/>
              <a:t>1. Client hello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6. Client Key Exchange</a:t>
            </a:r>
          </a:p>
          <a:p>
            <a:pPr lvl="1"/>
            <a:r>
              <a:rPr lang="en-US" sz="2000" dirty="0"/>
              <a:t>Shares DH material after verifying server signature for server’s DH material</a:t>
            </a:r>
          </a:p>
          <a:p>
            <a:r>
              <a:rPr lang="en-US" sz="2400" dirty="0"/>
              <a:t>7. Change Cipher Spec</a:t>
            </a:r>
          </a:p>
          <a:p>
            <a:r>
              <a:rPr lang="en-US" sz="2400" dirty="0"/>
              <a:t>8. Encrypted Handshake Message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>
              <a:solidFill>
                <a:srgbClr val="000C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CF39-3FC2-9B3B-377B-11046834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EE5C5-7590-2A4F-B22D-234D596AC797}"/>
              </a:ext>
            </a:extLst>
          </p:cNvPr>
          <p:cNvSpPr txBox="1">
            <a:spLocks/>
          </p:cNvSpPr>
          <p:nvPr/>
        </p:nvSpPr>
        <p:spPr>
          <a:xfrm>
            <a:off x="6096000" y="1027906"/>
            <a:ext cx="4582886" cy="569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Server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2. Server hello</a:t>
            </a:r>
          </a:p>
          <a:p>
            <a:pPr algn="r"/>
            <a:r>
              <a:rPr lang="en-US" dirty="0"/>
              <a:t>3. Server Certificate</a:t>
            </a:r>
          </a:p>
          <a:p>
            <a:pPr algn="r"/>
            <a:r>
              <a:rPr lang="en-US" dirty="0"/>
              <a:t>4. Server Key Exchange</a:t>
            </a:r>
          </a:p>
          <a:p>
            <a:pPr lvl="2" algn="r"/>
            <a:r>
              <a:rPr lang="en-US" dirty="0"/>
              <a:t>Shares DH material, signed by the public key</a:t>
            </a:r>
          </a:p>
          <a:p>
            <a:pPr algn="r"/>
            <a:r>
              <a:rPr lang="en-US" dirty="0"/>
              <a:t>5. Server Hello Done</a:t>
            </a:r>
          </a:p>
        </p:txBody>
      </p:sp>
    </p:spTree>
    <p:extLst>
      <p:ext uri="{BB962C8B-B14F-4D97-AF65-F5344CB8AC3E}">
        <p14:creationId xmlns:p14="http://schemas.microsoft.com/office/powerpoint/2010/main" val="385514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B277-F8D9-40FB-EB30-590C8622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Infrastructure (PKI)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EF1D-B8A9-A309-6C44-A8DEE2D5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8400" cy="4351338"/>
          </a:xfrm>
        </p:spPr>
        <p:txBody>
          <a:bodyPr/>
          <a:lstStyle/>
          <a:p>
            <a:r>
              <a:rPr lang="en-US" dirty="0"/>
              <a:t>An Infrastructure that provides public key with certificate chain</a:t>
            </a:r>
          </a:p>
          <a:p>
            <a:endParaRPr lang="en-US" dirty="0"/>
          </a:p>
          <a:p>
            <a:r>
              <a:rPr lang="en-US" dirty="0"/>
              <a:t>Trust anchor: Root CA</a:t>
            </a:r>
          </a:p>
          <a:p>
            <a:pPr lvl="1"/>
            <a:r>
              <a:rPr lang="en-US" dirty="0"/>
              <a:t>We set a small set of entities use self-signed cert</a:t>
            </a:r>
          </a:p>
          <a:p>
            <a:pPr lvl="1"/>
            <a:endParaRPr lang="en-US" dirty="0"/>
          </a:p>
          <a:p>
            <a:r>
              <a:rPr lang="en-US" dirty="0"/>
              <a:t>Verify the certificate chain!</a:t>
            </a:r>
          </a:p>
          <a:p>
            <a:pPr lvl="1"/>
            <a:r>
              <a:rPr lang="en-US" dirty="0"/>
              <a:t>We must verify the entire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6687D-8DBE-0E69-967B-E2E0B873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39B819-677F-8C86-740F-A0B59FB5B601}"/>
              </a:ext>
            </a:extLst>
          </p:cNvPr>
          <p:cNvSpPr/>
          <p:nvPr/>
        </p:nvSpPr>
        <p:spPr>
          <a:xfrm>
            <a:off x="8703129" y="1992086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D037AD-765E-1297-C630-262FE6A7607E}"/>
              </a:ext>
            </a:extLst>
          </p:cNvPr>
          <p:cNvSpPr/>
          <p:nvPr/>
        </p:nvSpPr>
        <p:spPr>
          <a:xfrm>
            <a:off x="7826829" y="3429000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780687-4162-3205-6FA0-FA7CCE32E9CD}"/>
              </a:ext>
            </a:extLst>
          </p:cNvPr>
          <p:cNvSpPr/>
          <p:nvPr/>
        </p:nvSpPr>
        <p:spPr>
          <a:xfrm>
            <a:off x="9437914" y="3428999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389289-669F-ED6D-9A9A-03CB365FC002}"/>
              </a:ext>
            </a:extLst>
          </p:cNvPr>
          <p:cNvSpPr/>
          <p:nvPr/>
        </p:nvSpPr>
        <p:spPr>
          <a:xfrm>
            <a:off x="6719207" y="4887684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666F23-7CCF-17D2-6283-170891044CA2}"/>
              </a:ext>
            </a:extLst>
          </p:cNvPr>
          <p:cNvSpPr/>
          <p:nvPr/>
        </p:nvSpPr>
        <p:spPr>
          <a:xfrm>
            <a:off x="7949291" y="4893125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77917C-D35F-D504-576E-FEE4F2B2ADA8}"/>
              </a:ext>
            </a:extLst>
          </p:cNvPr>
          <p:cNvSpPr/>
          <p:nvPr/>
        </p:nvSpPr>
        <p:spPr>
          <a:xfrm>
            <a:off x="9293677" y="4887684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A526F3-63B9-C0F0-3C7C-AC0BC9CF3CF2}"/>
              </a:ext>
            </a:extLst>
          </p:cNvPr>
          <p:cNvSpPr/>
          <p:nvPr/>
        </p:nvSpPr>
        <p:spPr>
          <a:xfrm>
            <a:off x="10474775" y="4887684"/>
            <a:ext cx="734785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5D995D-28BA-36B9-8624-29D6862AC0D7}"/>
              </a:ext>
            </a:extLst>
          </p:cNvPr>
          <p:cNvCxnSpPr/>
          <p:nvPr/>
        </p:nvCxnSpPr>
        <p:spPr>
          <a:xfrm flipV="1">
            <a:off x="7150553" y="4147456"/>
            <a:ext cx="915761" cy="74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1AF7A7-16A3-6258-A979-792A19798E38}"/>
              </a:ext>
            </a:extLst>
          </p:cNvPr>
          <p:cNvCxnSpPr>
            <a:cxnSpLocks/>
            <a:stCxn id="9" idx="0"/>
            <a:endCxn id="6" idx="4"/>
          </p:cNvCxnSpPr>
          <p:nvPr/>
        </p:nvCxnSpPr>
        <p:spPr>
          <a:xfrm flipH="1" flipV="1">
            <a:off x="8194222" y="4147457"/>
            <a:ext cx="122462" cy="745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428114-00DD-954A-1B8D-ED2A8C88D7C0}"/>
              </a:ext>
            </a:extLst>
          </p:cNvPr>
          <p:cNvCxnSpPr>
            <a:cxnSpLocks/>
            <a:stCxn id="11" idx="0"/>
            <a:endCxn id="7" idx="5"/>
          </p:cNvCxnSpPr>
          <p:nvPr/>
        </p:nvCxnSpPr>
        <p:spPr>
          <a:xfrm flipH="1" flipV="1">
            <a:off x="10065092" y="4042240"/>
            <a:ext cx="777076" cy="84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A2F6FF-DB99-D05E-85C9-7F31F79C72B3}"/>
              </a:ext>
            </a:extLst>
          </p:cNvPr>
          <p:cNvCxnSpPr>
            <a:cxnSpLocks/>
            <a:stCxn id="10" idx="0"/>
            <a:endCxn id="7" idx="4"/>
          </p:cNvCxnSpPr>
          <p:nvPr/>
        </p:nvCxnSpPr>
        <p:spPr>
          <a:xfrm flipV="1">
            <a:off x="9661070" y="4147456"/>
            <a:ext cx="144237" cy="74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0BE973-8A9A-F4E0-C5A2-879EA913182A}"/>
              </a:ext>
            </a:extLst>
          </p:cNvPr>
          <p:cNvCxnSpPr>
            <a:cxnSpLocks/>
            <a:stCxn id="7" idx="0"/>
            <a:endCxn id="5" idx="5"/>
          </p:cNvCxnSpPr>
          <p:nvPr/>
        </p:nvCxnSpPr>
        <p:spPr>
          <a:xfrm flipH="1" flipV="1">
            <a:off x="9330307" y="2605327"/>
            <a:ext cx="475000" cy="82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F16D38-9829-32A3-C456-1F67DED062D6}"/>
              </a:ext>
            </a:extLst>
          </p:cNvPr>
          <p:cNvCxnSpPr>
            <a:cxnSpLocks/>
            <a:stCxn id="6" idx="0"/>
            <a:endCxn id="5" idx="3"/>
          </p:cNvCxnSpPr>
          <p:nvPr/>
        </p:nvCxnSpPr>
        <p:spPr>
          <a:xfrm flipV="1">
            <a:off x="8194222" y="2605327"/>
            <a:ext cx="616514" cy="823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0DEE6C1-887C-4D87-7F7B-258A1C886DC6}"/>
              </a:ext>
            </a:extLst>
          </p:cNvPr>
          <p:cNvSpPr txBox="1"/>
          <p:nvPr/>
        </p:nvSpPr>
        <p:spPr>
          <a:xfrm>
            <a:off x="10350564" y="5548462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oregonstate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E2A56-6752-63E2-9F6B-5447E69BBB18}"/>
              </a:ext>
            </a:extLst>
          </p:cNvPr>
          <p:cNvSpPr txBox="1"/>
          <p:nvPr/>
        </p:nvSpPr>
        <p:spPr>
          <a:xfrm>
            <a:off x="10280306" y="354531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InCommon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ADF7DF-50F9-D6CC-A0F8-557289E34208}"/>
              </a:ext>
            </a:extLst>
          </p:cNvPr>
          <p:cNvSpPr txBox="1"/>
          <p:nvPr/>
        </p:nvSpPr>
        <p:spPr>
          <a:xfrm>
            <a:off x="9454187" y="1818575"/>
            <a:ext cx="113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38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41F6B-0D4E-A752-DC05-A1C465DA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Client 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3A6B-A312-F577-379E-FD495992F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also shares ECDHE material to the server</a:t>
            </a:r>
          </a:p>
          <a:p>
            <a:pPr lvl="1"/>
            <a:r>
              <a:rPr lang="en-US" dirty="0"/>
              <a:t>After doing this, two will share a secret</a:t>
            </a:r>
          </a:p>
          <a:p>
            <a:pPr lvl="1"/>
            <a:r>
              <a:rPr lang="en-US" dirty="0"/>
              <a:t>We will generate encryption and MAC key by using the shared secret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92F69-59D2-CF30-52CC-CD0ECC0D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E1291-BF09-71C5-18D8-97EA495A4F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000" y="3155043"/>
            <a:ext cx="7772400" cy="1921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2F9199-CB9D-0995-27D5-842E4B475099}"/>
              </a:ext>
            </a:extLst>
          </p:cNvPr>
          <p:cNvSpPr/>
          <p:nvPr/>
        </p:nvSpPr>
        <p:spPr>
          <a:xfrm>
            <a:off x="1420586" y="5290457"/>
            <a:ext cx="9666514" cy="886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The client and the server will share a secret after sending this message because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Server sent ‘b’ at the step 5. Server Key Exchange</a:t>
            </a:r>
          </a:p>
        </p:txBody>
      </p:sp>
    </p:spTree>
    <p:extLst>
      <p:ext uri="{BB962C8B-B14F-4D97-AF65-F5344CB8AC3E}">
        <p14:creationId xmlns:p14="http://schemas.microsoft.com/office/powerpoint/2010/main" val="2936344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EFEF-0A87-B0E3-1338-8C451259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6-1. Client Generates Session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AD3A0-B83F-3E72-038C-913A973E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the client knows both ‘a’ and ‘b’ of ECDHE key exchange</a:t>
            </a:r>
          </a:p>
          <a:p>
            <a:pPr lvl="1"/>
            <a:r>
              <a:rPr lang="en-US" dirty="0"/>
              <a:t>That is, the client knows the shared secret</a:t>
            </a:r>
          </a:p>
          <a:p>
            <a:r>
              <a:rPr lang="en-US" dirty="0"/>
              <a:t>Then, the client computes the following keys from the shared secret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DD0E1-3337-5CED-C967-C267BA3E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E89E0-2333-4483-631B-F1BB4DCC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07" y="3249612"/>
            <a:ext cx="6540500" cy="3289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EC5BDC-2A80-5540-5D05-915F991CABB6}"/>
              </a:ext>
            </a:extLst>
          </p:cNvPr>
          <p:cNvCxnSpPr/>
          <p:nvPr/>
        </p:nvCxnSpPr>
        <p:spPr>
          <a:xfrm flipH="1">
            <a:off x="6096000" y="3067049"/>
            <a:ext cx="3864429" cy="672194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7C590-D9F8-7876-ED66-8A1F1035EE99}"/>
              </a:ext>
            </a:extLst>
          </p:cNvPr>
          <p:cNvCxnSpPr/>
          <p:nvPr/>
        </p:nvCxnSpPr>
        <p:spPr>
          <a:xfrm flipH="1" flipV="1">
            <a:off x="6253843" y="4310743"/>
            <a:ext cx="3592286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C179AE-F588-FAB0-5123-3AE8399AACDE}"/>
              </a:ext>
            </a:extLst>
          </p:cNvPr>
          <p:cNvSpPr txBox="1"/>
          <p:nvPr/>
        </p:nvSpPr>
        <p:spPr>
          <a:xfrm>
            <a:off x="9436401" y="4796001"/>
            <a:ext cx="2019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from </a:t>
            </a:r>
          </a:p>
          <a:p>
            <a:pPr marL="342900" indent="-342900">
              <a:buAutoNum type="arabicPeriod"/>
            </a:pPr>
            <a:r>
              <a:rPr lang="en-US" dirty="0"/>
              <a:t>Client Hello and</a:t>
            </a:r>
          </a:p>
          <a:p>
            <a:pPr marL="342900" indent="-342900">
              <a:buAutoNum type="arabicPeriod"/>
            </a:pPr>
            <a:r>
              <a:rPr lang="en-US" dirty="0"/>
              <a:t>Server Hello</a:t>
            </a:r>
          </a:p>
        </p:txBody>
      </p:sp>
    </p:spTree>
    <p:extLst>
      <p:ext uri="{BB962C8B-B14F-4D97-AF65-F5344CB8AC3E}">
        <p14:creationId xmlns:p14="http://schemas.microsoft.com/office/powerpoint/2010/main" val="258133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1CCB-A18E-9B6D-670D-EFE3EF74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Change Cipher Spec (client)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BB32F-674D-1D88-CEDA-46AE903A3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lets the server know that we will use encrypted communication after this message…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3A2F8-73EB-5B2A-4D45-C58E802E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20E15-6830-CD0D-E579-2E9CE0209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35" y="2851150"/>
            <a:ext cx="7226300" cy="1155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F05249-6097-5032-8AD0-57632B2D18CA}"/>
              </a:ext>
            </a:extLst>
          </p:cNvPr>
          <p:cNvSpPr/>
          <p:nvPr/>
        </p:nvSpPr>
        <p:spPr>
          <a:xfrm>
            <a:off x="1404258" y="4474029"/>
            <a:ext cx="9666514" cy="886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Now I have keys to encrypting data and generating MACs.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Therefore, the server, “let’s communicate securely”!</a:t>
            </a:r>
          </a:p>
        </p:txBody>
      </p:sp>
    </p:spTree>
    <p:extLst>
      <p:ext uri="{BB962C8B-B14F-4D97-AF65-F5344CB8AC3E}">
        <p14:creationId xmlns:p14="http://schemas.microsoft.com/office/powerpoint/2010/main" val="1171721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52A3-BAD5-34A4-98D1-70E3A85D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Encrypted Handshake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4836-AC60-8782-F6BD-632C5877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Encrypted data of previous messages…</a:t>
            </a:r>
          </a:p>
          <a:p>
            <a:pPr lvl="1"/>
            <a:r>
              <a:rPr lang="en-US" dirty="0"/>
              <a:t>Purpose: Let the server verify if the client generated keys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2A220-1B5E-27BA-5D39-36292EA1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56A69-03F9-BCB3-34C4-FF0D64B0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14" y="2891063"/>
            <a:ext cx="10751171" cy="27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72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52A3-BAD5-34A4-98D1-70E3A85D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Encrypted Handshake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4836-AC60-8782-F6BD-632C58772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Encrypted data of previous messages…</a:t>
            </a:r>
          </a:p>
          <a:p>
            <a:pPr lvl="1"/>
            <a:r>
              <a:rPr lang="en-US" dirty="0"/>
              <a:t>Purpose: Let the server verify if the client generated keys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2A220-1B5E-27BA-5D39-36292EA15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56A69-03F9-BCB3-34C4-FF0D64B0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14" y="2891063"/>
            <a:ext cx="10751171" cy="275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48AA6-B963-2319-DC7B-C162D29E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71" y="1398474"/>
            <a:ext cx="7594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89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ABC0-CED0-58C9-C564-F32DCC53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SSL/TLS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8FE9-51A4-354A-1EC0-2178AFD96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5"/>
            <a:ext cx="6346371" cy="5693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</a:t>
            </a:r>
          </a:p>
          <a:p>
            <a:r>
              <a:rPr lang="en-US" sz="2400" dirty="0"/>
              <a:t>1. Client hello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6. Client Key Exchange</a:t>
            </a:r>
          </a:p>
          <a:p>
            <a:pPr lvl="1"/>
            <a:r>
              <a:rPr lang="en-US" sz="2000" dirty="0"/>
              <a:t>Shares DH material after verifying server signature for server’s DH material</a:t>
            </a:r>
          </a:p>
          <a:p>
            <a:r>
              <a:rPr lang="en-US" sz="2400" dirty="0"/>
              <a:t>7. Change Cipher Spec</a:t>
            </a:r>
          </a:p>
          <a:p>
            <a:r>
              <a:rPr lang="en-US" sz="2400" dirty="0"/>
              <a:t>8. Encrypted Handshake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2CF39-3FC2-9B3B-377B-11046834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DEE5C5-7590-2A4F-B22D-234D596AC797}"/>
              </a:ext>
            </a:extLst>
          </p:cNvPr>
          <p:cNvSpPr txBox="1">
            <a:spLocks/>
          </p:cNvSpPr>
          <p:nvPr/>
        </p:nvSpPr>
        <p:spPr>
          <a:xfrm>
            <a:off x="6095999" y="1027906"/>
            <a:ext cx="5807529" cy="5693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Server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2. Server hello</a:t>
            </a:r>
          </a:p>
          <a:p>
            <a:pPr algn="r"/>
            <a:r>
              <a:rPr lang="en-US" sz="2400" dirty="0"/>
              <a:t>3. Server Certificate</a:t>
            </a:r>
          </a:p>
          <a:p>
            <a:pPr algn="r"/>
            <a:r>
              <a:rPr lang="en-US" sz="2400" dirty="0"/>
              <a:t>4. Server Key Exchange</a:t>
            </a:r>
          </a:p>
          <a:p>
            <a:pPr algn="r"/>
            <a:r>
              <a:rPr lang="en-US" sz="2400" dirty="0"/>
              <a:t>5. Server Hello Done</a:t>
            </a:r>
          </a:p>
          <a:p>
            <a:pPr algn="r"/>
            <a:endParaRPr lang="en-US" dirty="0">
              <a:solidFill>
                <a:srgbClr val="000CFF"/>
              </a:solidFill>
            </a:endParaRPr>
          </a:p>
          <a:p>
            <a:pPr algn="r"/>
            <a:endParaRPr lang="en-US" dirty="0">
              <a:solidFill>
                <a:srgbClr val="000CFF"/>
              </a:solidFill>
            </a:endParaRPr>
          </a:p>
          <a:p>
            <a:pPr algn="r"/>
            <a:endParaRPr lang="en-US" dirty="0">
              <a:solidFill>
                <a:srgbClr val="000CFF"/>
              </a:solidFill>
            </a:endParaRPr>
          </a:p>
          <a:p>
            <a:pPr algn="r"/>
            <a:endParaRPr lang="en-US" dirty="0">
              <a:solidFill>
                <a:srgbClr val="000CFF"/>
              </a:solidFill>
            </a:endParaRPr>
          </a:p>
          <a:p>
            <a:pPr algn="r"/>
            <a:r>
              <a:rPr lang="en-US" dirty="0">
                <a:solidFill>
                  <a:srgbClr val="000CFF"/>
                </a:solidFill>
              </a:rPr>
              <a:t>9. Change Cipher Spec</a:t>
            </a:r>
          </a:p>
          <a:p>
            <a:pPr algn="r"/>
            <a:r>
              <a:rPr lang="en-US" dirty="0">
                <a:solidFill>
                  <a:srgbClr val="000CFF"/>
                </a:solidFill>
              </a:rPr>
              <a:t>10. Encrypted Handshake Message</a:t>
            </a:r>
          </a:p>
        </p:txBody>
      </p:sp>
    </p:spTree>
    <p:extLst>
      <p:ext uri="{BB962C8B-B14F-4D97-AF65-F5344CB8AC3E}">
        <p14:creationId xmlns:p14="http://schemas.microsoft.com/office/powerpoint/2010/main" val="161951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B9EC-4899-BFDD-A1BE-C68FDD2E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9-0. Check Client’s Encrypted Handshake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32FD-CDE7-ACC9-EC56-6CBA9C650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verifies client’s encrypted handshake message first</a:t>
            </a:r>
          </a:p>
          <a:p>
            <a:pPr lvl="1"/>
            <a:r>
              <a:rPr lang="en-US" dirty="0"/>
              <a:t>After generating </a:t>
            </a:r>
            <a:r>
              <a:rPr lang="en-US" dirty="0" err="1"/>
              <a:t>client_write_key</a:t>
            </a:r>
            <a:endParaRPr lang="en-US" dirty="0"/>
          </a:p>
          <a:p>
            <a:pPr lvl="1"/>
            <a:r>
              <a:rPr lang="en-US" dirty="0"/>
              <a:t>Decrypt the message</a:t>
            </a:r>
          </a:p>
          <a:p>
            <a:pPr lvl="1"/>
            <a:r>
              <a:rPr lang="en-US" dirty="0"/>
              <a:t>Compute the same value</a:t>
            </a:r>
          </a:p>
          <a:p>
            <a:pPr lvl="1"/>
            <a:r>
              <a:rPr lang="en-US" dirty="0"/>
              <a:t>Compare!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D54B-F44F-4CAA-0592-D90453D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7A2A5-7AA1-2451-4CF2-50674894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14" y="3848556"/>
            <a:ext cx="10751171" cy="27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30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243F-A6FA-E01A-D0EC-23DB6504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Change Cipher Spec (Server)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70D9-F933-3955-F967-6ECFC3E6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6EC259-CC24-F571-C316-2E9FD0CD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server lets the client know that we will use encrypted communication after this message…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270783-1BFD-0DEF-F5AB-B3A242427F2D}"/>
              </a:ext>
            </a:extLst>
          </p:cNvPr>
          <p:cNvSpPr/>
          <p:nvPr/>
        </p:nvSpPr>
        <p:spPr>
          <a:xfrm>
            <a:off x="1404258" y="4474029"/>
            <a:ext cx="9666514" cy="886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Now I have keys to encrypting data and generating MACs.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Therefore, the server, “let’s communicate securely”!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5387F0-8DE5-7735-2F64-C52FA142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749550"/>
            <a:ext cx="7480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4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00AB-2854-C70A-C877-CD9DE3C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Encrypted Handshake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E75A9-D43A-0E2E-FECC-7DBC4C1D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969BB5-AB03-983A-64C5-BC45CF58D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Encrypted data of previous messages…</a:t>
            </a:r>
          </a:p>
          <a:p>
            <a:pPr lvl="1"/>
            <a:r>
              <a:rPr lang="en-US" dirty="0"/>
              <a:t>Purpose: Let the client verify if the server generated keys correctly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F015F-AB39-0E6D-5235-CF1057F783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857" y="2814865"/>
            <a:ext cx="7772400" cy="797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B2045-B843-B425-99C3-6FC5CC1A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648687"/>
            <a:ext cx="7543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0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A1FD-3666-AD41-4A68-6CF39858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Application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AAE6-78C7-2D45-4118-A43404D8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Server/Client will send encrypted data to the client</a:t>
            </a:r>
          </a:p>
          <a:p>
            <a:pPr lvl="1"/>
            <a:r>
              <a:rPr lang="en-US" dirty="0"/>
              <a:t>Both always sends [ encrypted data ] [ MAC 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will use </a:t>
            </a:r>
            <a:r>
              <a:rPr lang="en-US" dirty="0" err="1"/>
              <a:t>server_write_key</a:t>
            </a:r>
            <a:r>
              <a:rPr lang="en-US" dirty="0"/>
              <a:t> and </a:t>
            </a:r>
            <a:r>
              <a:rPr lang="en-US" dirty="0" err="1"/>
              <a:t>server_write_mac_key</a:t>
            </a:r>
            <a:endParaRPr lang="en-US" dirty="0"/>
          </a:p>
          <a:p>
            <a:pPr lvl="1"/>
            <a:r>
              <a:rPr lang="en-US" dirty="0"/>
              <a:t>Client will use </a:t>
            </a:r>
            <a:r>
              <a:rPr lang="en-US" dirty="0" err="1"/>
              <a:t>client_write_key</a:t>
            </a:r>
            <a:r>
              <a:rPr lang="en-US" dirty="0"/>
              <a:t> and </a:t>
            </a:r>
            <a:r>
              <a:rPr lang="en-US" dirty="0" err="1"/>
              <a:t>client_write_mac_key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B0EEB-DC31-335A-6E0D-B71E4256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8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7A31-080C-0E74-265A-AC7CA4E9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Diffie-Hellman 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D427-4217-5982-9A12-B3374476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A &amp; User B agrees on 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dirty="0"/>
              <a:t> and </a:t>
            </a:r>
            <a:r>
              <a:rPr lang="en-US" dirty="0">
                <a:solidFill>
                  <a:srgbClr val="000CFF"/>
                </a:solidFill>
              </a:rPr>
              <a:t>p</a:t>
            </a:r>
            <a:r>
              <a:rPr lang="en-US" dirty="0"/>
              <a:t>, where g and p are primes</a:t>
            </a:r>
          </a:p>
          <a:p>
            <a:endParaRPr lang="en-US" dirty="0"/>
          </a:p>
          <a:p>
            <a:r>
              <a:rPr lang="en-US" dirty="0"/>
              <a:t>User A secretly chooses a, send </a:t>
            </a:r>
            <a:r>
              <a:rPr lang="en-US" dirty="0">
                <a:solidFill>
                  <a:srgbClr val="000CFF"/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</a:p>
          <a:p>
            <a:r>
              <a:rPr lang="en-US" dirty="0"/>
              <a:t>User B secretly chooses b, send </a:t>
            </a:r>
            <a:r>
              <a:rPr lang="en-US" dirty="0">
                <a:solidFill>
                  <a:srgbClr val="000CFF"/>
                </a:solidFill>
              </a:rPr>
              <a:t>B</a:t>
            </a:r>
            <a:r>
              <a:rPr lang="en-US" dirty="0"/>
              <a:t> = </a:t>
            </a:r>
            <a:r>
              <a:rPr lang="en-US" dirty="0" err="1">
                <a:solidFill>
                  <a:srgbClr val="000CFF"/>
                </a:solidFill>
              </a:rPr>
              <a:t>g</a:t>
            </a:r>
            <a:r>
              <a:rPr lang="en-US" baseline="30000" dirty="0" err="1">
                <a:solidFill>
                  <a:srgbClr val="FF0000"/>
                </a:solidFill>
              </a:rPr>
              <a:t>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</a:p>
          <a:p>
            <a:endParaRPr lang="en-US" dirty="0"/>
          </a:p>
          <a:p>
            <a:r>
              <a:rPr lang="en-US" dirty="0"/>
              <a:t>User A receives B, compute </a:t>
            </a:r>
            <a:r>
              <a:rPr lang="en-US" dirty="0">
                <a:solidFill>
                  <a:srgbClr val="000CFF"/>
                </a:solidFill>
              </a:rPr>
              <a:t>B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/>
              <a:t> = (</a:t>
            </a:r>
            <a:r>
              <a:rPr lang="en-US" dirty="0" err="1">
                <a:solidFill>
                  <a:srgbClr val="000CFF"/>
                </a:solidFill>
              </a:rPr>
              <a:t>g</a:t>
            </a:r>
            <a:r>
              <a:rPr lang="en-US" baseline="30000" dirty="0" err="1">
                <a:solidFill>
                  <a:srgbClr val="FF0000"/>
                </a:solidFill>
              </a:rPr>
              <a:t>b</a:t>
            </a:r>
            <a:r>
              <a:rPr lang="en-US" dirty="0"/>
              <a:t>)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  <a:r>
              <a:rPr lang="en-US" dirty="0"/>
              <a:t> = 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</a:p>
          <a:p>
            <a:r>
              <a:rPr lang="en-US" dirty="0"/>
              <a:t>User B receives A, compute </a:t>
            </a:r>
            <a:r>
              <a:rPr lang="en-US" dirty="0">
                <a:solidFill>
                  <a:srgbClr val="000CFF"/>
                </a:solidFill>
              </a:rPr>
              <a:t>A</a:t>
            </a:r>
            <a:r>
              <a:rPr lang="en-US" baseline="30000" dirty="0">
                <a:solidFill>
                  <a:srgbClr val="FF0000"/>
                </a:solidFill>
              </a:rPr>
              <a:t>b</a:t>
            </a:r>
            <a:r>
              <a:rPr lang="en-US" dirty="0"/>
              <a:t> = (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/>
              <a:t>)</a:t>
            </a:r>
            <a:r>
              <a:rPr lang="en-US" baseline="30000" dirty="0">
                <a:solidFill>
                  <a:srgbClr val="FF0000"/>
                </a:solidFill>
              </a:rPr>
              <a:t>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  <a:r>
              <a:rPr lang="en-US" dirty="0"/>
              <a:t> = 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</a:p>
          <a:p>
            <a:endParaRPr lang="en-US" dirty="0">
              <a:solidFill>
                <a:srgbClr val="000CFF"/>
              </a:solidFill>
            </a:endParaRPr>
          </a:p>
          <a:p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 </a:t>
            </a:r>
            <a:r>
              <a:rPr lang="en-US" dirty="0"/>
              <a:t>is our secret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F752-B29D-E8C1-6C39-08A792C5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80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BF464-16A5-216F-3334-074FE0A9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ECDHE-RSA-AES-128-GCM-SHA256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1CC8-1518-556D-3C35-FBF203B0B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ECDHE</a:t>
            </a:r>
          </a:p>
          <a:p>
            <a:pPr lvl="1"/>
            <a:r>
              <a:rPr lang="en-US" dirty="0"/>
              <a:t>Key exchange algorithm. Elliptic Curve Diffie—Hellman Ephemeral</a:t>
            </a:r>
          </a:p>
          <a:p>
            <a:r>
              <a:rPr lang="en-US" dirty="0"/>
              <a:t>RSA</a:t>
            </a:r>
          </a:p>
          <a:p>
            <a:pPr lvl="1"/>
            <a:r>
              <a:rPr lang="en-US" dirty="0"/>
              <a:t>Digital Signature algorithm. We use this for checking authenticity</a:t>
            </a:r>
          </a:p>
          <a:p>
            <a:r>
              <a:rPr lang="en-US" dirty="0"/>
              <a:t>AES-128-GCM</a:t>
            </a:r>
          </a:p>
          <a:p>
            <a:pPr lvl="1"/>
            <a:r>
              <a:rPr lang="en-US" dirty="0"/>
              <a:t>Symmetric cipher algorithm/mode. We will use AES-128 in GCM mode</a:t>
            </a:r>
          </a:p>
          <a:p>
            <a:r>
              <a:rPr lang="en-US" dirty="0"/>
              <a:t>SHA256</a:t>
            </a:r>
          </a:p>
          <a:p>
            <a:pPr lvl="1"/>
            <a:r>
              <a:rPr lang="en-US" dirty="0"/>
              <a:t>HMAC algorithm. We will use SHA256 to construct an HMAC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ACBA-76C8-5168-6BF8-AC670AA0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47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B747-BA79-2C0D-4815-5D044642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 Man-in-the-middle?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B548-4AB9-5F79-4A95-5CD06391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Client verifies server’s certificate sent at step 3</a:t>
            </a:r>
          </a:p>
          <a:p>
            <a:r>
              <a:rPr lang="en-US" dirty="0"/>
              <a:t>Client verifies server’s key material using the public key in the cert</a:t>
            </a:r>
          </a:p>
          <a:p>
            <a:endParaRPr lang="en-US" dirty="0"/>
          </a:p>
          <a:p>
            <a:r>
              <a:rPr lang="en-US" dirty="0"/>
              <a:t>Certificate guarantees the authenticity of</a:t>
            </a:r>
          </a:p>
          <a:p>
            <a:pPr lvl="1"/>
            <a:r>
              <a:rPr lang="en-US" dirty="0"/>
              <a:t>Server domain name (e.g., </a:t>
            </a:r>
            <a:r>
              <a:rPr lang="en-US" dirty="0" err="1"/>
              <a:t>google.com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Server’s DH key material</a:t>
            </a:r>
          </a:p>
          <a:p>
            <a:pPr lvl="1"/>
            <a:endParaRPr lang="en-US" dirty="0"/>
          </a:p>
          <a:p>
            <a:r>
              <a:rPr lang="en-US" dirty="0"/>
              <a:t>This means, if DH exchange was done,</a:t>
            </a:r>
          </a:p>
          <a:p>
            <a:pPr lvl="1"/>
            <a:r>
              <a:rPr lang="en-US" dirty="0"/>
              <a:t>Only the server knows the shared secret</a:t>
            </a:r>
          </a:p>
          <a:p>
            <a:pPr lvl="1"/>
            <a:r>
              <a:rPr lang="en-US" dirty="0"/>
              <a:t>Except the client itself..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AE820-80E8-EA6C-E4B3-8D872952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AA837-998C-14AD-215A-0F5E1931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300" y="4051300"/>
            <a:ext cx="5346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60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35F8-3036-4B7E-1427-7851C817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guess the key?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6EDAA-8C32-BFF3-30D6-F55BF4C2B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generation is designed to make guessing the key difficult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Server chooses their own random</a:t>
            </a:r>
          </a:p>
          <a:p>
            <a:r>
              <a:rPr lang="en-US" dirty="0"/>
              <a:t>Client chooses their own random</a:t>
            </a:r>
          </a:p>
          <a:p>
            <a:r>
              <a:rPr lang="en-US" dirty="0"/>
              <a:t>Shared secret is naturally looks like a random number (DH)</a:t>
            </a:r>
          </a:p>
          <a:p>
            <a:r>
              <a:rPr lang="en-US" dirty="0"/>
              <a:t>PRF, we use either SHA256 or SHA384… good luck, hackers..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50EF6-D217-6BF6-4194-F30F1D17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ACF6D-95DB-8A92-0742-AF136F8B7B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5750" y="2416628"/>
            <a:ext cx="6540500" cy="84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ED30-A385-EEB7-3A19-D8911EAC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hash all the previous messages??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DE610-1F7F-70A7-5952-CCBBA309B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of the final hash means</a:t>
            </a:r>
          </a:p>
          <a:p>
            <a:pPr lvl="1"/>
            <a:r>
              <a:rPr lang="en-US" dirty="0"/>
              <a:t>Server/Client sent/received the same messages</a:t>
            </a:r>
          </a:p>
          <a:p>
            <a:pPr lvl="1"/>
            <a:r>
              <a:rPr lang="en-US" dirty="0"/>
              <a:t>Server/Client have generated the same shared secret (via DH)</a:t>
            </a:r>
          </a:p>
          <a:p>
            <a:pPr lvl="1"/>
            <a:r>
              <a:rPr lang="en-US" dirty="0"/>
              <a:t>Server/Client have generated the same set of encryption/MAC keys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E93C1-7B47-9193-F443-2E319768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EE84A-DF16-10BE-D929-7C0C6B56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14" y="3848556"/>
            <a:ext cx="10751171" cy="27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7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971B-8737-5979-9153-BF7C86EA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USE SSL/TLS?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9B72-E5F9-854E-5768-36C8073F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HTTP(s)</a:t>
            </a:r>
          </a:p>
          <a:p>
            <a:pPr lvl="1"/>
            <a:r>
              <a:rPr lang="en-US" dirty="0"/>
              <a:t>Hypertext Transfer Protocol</a:t>
            </a:r>
          </a:p>
          <a:p>
            <a:pPr lvl="1"/>
            <a:r>
              <a:rPr lang="en-US" dirty="0"/>
              <a:t>A network protocol for accessing World Wide Web</a:t>
            </a:r>
          </a:p>
          <a:p>
            <a:pPr lvl="1"/>
            <a:endParaRPr lang="en-US" dirty="0"/>
          </a:p>
          <a:p>
            <a:r>
              <a:rPr lang="en-US" dirty="0"/>
              <a:t>http:// vs. https://</a:t>
            </a:r>
          </a:p>
          <a:p>
            <a:pPr lvl="1"/>
            <a:r>
              <a:rPr lang="en-US" dirty="0"/>
              <a:t>http:// </a:t>
            </a:r>
            <a:r>
              <a:rPr lang="en-US" dirty="0">
                <a:sym typeface="Wingdings" pitchFamily="2" charset="2"/>
              </a:rPr>
              <a:t> this directive let web browsers connect directly via HTTP</a:t>
            </a:r>
          </a:p>
          <a:p>
            <a:pPr lvl="1"/>
            <a:r>
              <a:rPr lang="en-US" dirty="0">
                <a:sym typeface="Wingdings" pitchFamily="2" charset="2"/>
              </a:rPr>
              <a:t>https://  this directive let web browsers connect HTTP via TLS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How?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A3772-FE12-EBEB-9924-0071BB23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73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EC1A-7FB1-114D-AA40-AC11B00A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Web Server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0780-E958-C253-47EA-4CB15AC2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027CE-4047-86C9-BABB-108404E0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17412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AC1CC389-F61B-ED10-8E6A-CC7A95DD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250" y="2622096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at is a Web Server and What is it used for? – Lizzie's Website">
            <a:extLst>
              <a:ext uri="{FF2B5EF4-FFF2-40B4-BE49-F238E27FC236}">
                <a16:creationId xmlns:a16="http://schemas.microsoft.com/office/drawing/2014/main" id="{48582DBF-692D-B30A-D0BA-C1343A57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4250" y="1870075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640F781B-4E36-1098-1DCD-6DFF60F3874D}"/>
              </a:ext>
            </a:extLst>
          </p:cNvPr>
          <p:cNvSpPr/>
          <p:nvPr/>
        </p:nvSpPr>
        <p:spPr>
          <a:xfrm>
            <a:off x="3200400" y="2857500"/>
            <a:ext cx="4931229" cy="11437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Directly talks HTTP</a:t>
            </a:r>
          </a:p>
        </p:txBody>
      </p:sp>
    </p:spTree>
    <p:extLst>
      <p:ext uri="{BB962C8B-B14F-4D97-AF65-F5344CB8AC3E}">
        <p14:creationId xmlns:p14="http://schemas.microsoft.com/office/powerpoint/2010/main" val="1330367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60E4-5D96-36EB-F2D2-DA4D83C2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Web Server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A2EA-A7D6-4AF4-00C9-946C15D9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B37E3-2CAD-9330-2D99-870CAC6660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272" y="3274900"/>
            <a:ext cx="2300281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D471B-8936-093E-6EFF-D5E1C0E28E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5211" y="3640025"/>
            <a:ext cx="2449285" cy="120062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D6FCA73-A6AD-388D-F142-E43E502B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9328" y="1606891"/>
            <a:ext cx="1611085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base Server Icon Free PNG Image｜Illustoon">
            <a:extLst>
              <a:ext uri="{FF2B5EF4-FFF2-40B4-BE49-F238E27FC236}">
                <a16:creationId xmlns:a16="http://schemas.microsoft.com/office/drawing/2014/main" id="{A5375ED6-90AB-639B-5C23-5936C2E6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5152" y="1606891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E317EE-E588-9D68-FB49-18353215CFDB}"/>
              </a:ext>
            </a:extLst>
          </p:cNvPr>
          <p:cNvSpPr/>
          <p:nvPr/>
        </p:nvSpPr>
        <p:spPr>
          <a:xfrm>
            <a:off x="1262743" y="5264443"/>
            <a:ext cx="9666514" cy="886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This is how HTTP works</a:t>
            </a:r>
          </a:p>
        </p:txBody>
      </p:sp>
    </p:spTree>
    <p:extLst>
      <p:ext uri="{BB962C8B-B14F-4D97-AF65-F5344CB8AC3E}">
        <p14:creationId xmlns:p14="http://schemas.microsoft.com/office/powerpoint/2010/main" val="39955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00417 L 0.57631 -0.004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1018 L -0.60195 0.01018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EC1A-7FB1-114D-AA40-AC11B00A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Web Server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0780-E958-C253-47EA-4CB15AC2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027CE-4047-86C9-BABB-108404E0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7412" name="Picture 4" descr="Apps internet web browser Icon | Oxygen Iconset | Oxygen Team">
            <a:extLst>
              <a:ext uri="{FF2B5EF4-FFF2-40B4-BE49-F238E27FC236}">
                <a16:creationId xmlns:a16="http://schemas.microsoft.com/office/drawing/2014/main" id="{AC1CC389-F61B-ED10-8E6A-CC7A95DD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250" y="2622096"/>
            <a:ext cx="1613807" cy="1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at is a Web Server and What is it used for? – Lizzie's Website">
            <a:extLst>
              <a:ext uri="{FF2B5EF4-FFF2-40B4-BE49-F238E27FC236}">
                <a16:creationId xmlns:a16="http://schemas.microsoft.com/office/drawing/2014/main" id="{48582DBF-692D-B30A-D0BA-C1343A57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6521" y="1866899"/>
            <a:ext cx="2603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0DB414-42BE-F600-385F-59D1BE5C3E8D}"/>
              </a:ext>
            </a:extLst>
          </p:cNvPr>
          <p:cNvSpPr/>
          <p:nvPr/>
        </p:nvSpPr>
        <p:spPr>
          <a:xfrm>
            <a:off x="3314700" y="2188029"/>
            <a:ext cx="767443" cy="2237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AB5EF-46B1-3F2E-05F3-3ECF5FA5FFE7}"/>
              </a:ext>
            </a:extLst>
          </p:cNvPr>
          <p:cNvSpPr/>
          <p:nvPr/>
        </p:nvSpPr>
        <p:spPr>
          <a:xfrm>
            <a:off x="7342416" y="2188029"/>
            <a:ext cx="767443" cy="2237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C558D5-A284-56A6-CC01-E317B166BBC1}"/>
              </a:ext>
            </a:extLst>
          </p:cNvPr>
          <p:cNvCxnSpPr>
            <a:stCxn id="17412" idx="3"/>
          </p:cNvCxnSpPr>
          <p:nvPr/>
        </p:nvCxnSpPr>
        <p:spPr>
          <a:xfrm flipV="1">
            <a:off x="2598057" y="3428999"/>
            <a:ext cx="716643" cy="1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04BE5F-2D88-58C8-81D6-F53E4EAC7E8C}"/>
              </a:ext>
            </a:extLst>
          </p:cNvPr>
          <p:cNvCxnSpPr/>
          <p:nvPr/>
        </p:nvCxnSpPr>
        <p:spPr>
          <a:xfrm flipV="1">
            <a:off x="8099878" y="3400650"/>
            <a:ext cx="716643" cy="1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3AE5311B-7CC7-A019-BAE4-C91AE91919B8}"/>
              </a:ext>
            </a:extLst>
          </p:cNvPr>
          <p:cNvSpPr/>
          <p:nvPr/>
        </p:nvSpPr>
        <p:spPr>
          <a:xfrm>
            <a:off x="4418239" y="2854097"/>
            <a:ext cx="2628900" cy="1149804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Insecure Internet</a:t>
            </a:r>
          </a:p>
        </p:txBody>
      </p:sp>
    </p:spTree>
    <p:extLst>
      <p:ext uri="{BB962C8B-B14F-4D97-AF65-F5344CB8AC3E}">
        <p14:creationId xmlns:p14="http://schemas.microsoft.com/office/powerpoint/2010/main" val="2157082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60E4-5D96-36EB-F2D2-DA4D83C2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Web Server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A2EA-A7D6-4AF4-00C9-946C15D9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7D6A3E-63BF-3E22-2956-649B8DA9C84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1611085" y="2419997"/>
            <a:ext cx="8938043" cy="25374"/>
          </a:xfrm>
          <a:prstGeom prst="straightConnector1">
            <a:avLst/>
          </a:prstGeom>
          <a:ln w="41275">
            <a:solidFill>
              <a:srgbClr val="000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9C0442-5EFD-729F-05A7-1286A356FC60}"/>
              </a:ext>
            </a:extLst>
          </p:cNvPr>
          <p:cNvSpPr txBox="1"/>
          <p:nvPr/>
        </p:nvSpPr>
        <p:spPr>
          <a:xfrm>
            <a:off x="3724421" y="2445002"/>
            <a:ext cx="474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TLS handshake to establish a secure channel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BEBE161-CE24-66A6-EA45-9E21CBD4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39828"/>
            <a:ext cx="1611085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atabase Server Icon Free PNG Image｜Illustoon">
            <a:extLst>
              <a:ext uri="{FF2B5EF4-FFF2-40B4-BE49-F238E27FC236}">
                <a16:creationId xmlns:a16="http://schemas.microsoft.com/office/drawing/2014/main" id="{3A1C0D0A-3951-E538-6ACB-20304E6BC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128" y="1615325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324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6228DB-5409-2C58-3752-C70ACC598A7E}"/>
              </a:ext>
            </a:extLst>
          </p:cNvPr>
          <p:cNvSpPr/>
          <p:nvPr/>
        </p:nvSpPr>
        <p:spPr>
          <a:xfrm>
            <a:off x="1926772" y="1708027"/>
            <a:ext cx="1992085" cy="152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929ABF-5F46-F0B4-E612-27AFD6C320D5}"/>
              </a:ext>
            </a:extLst>
          </p:cNvPr>
          <p:cNvSpPr/>
          <p:nvPr/>
        </p:nvSpPr>
        <p:spPr>
          <a:xfrm>
            <a:off x="8422108" y="1682596"/>
            <a:ext cx="1992085" cy="152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011CE911-7BBF-E309-8953-5F40BDF4435F}"/>
              </a:ext>
            </a:extLst>
          </p:cNvPr>
          <p:cNvSpPr/>
          <p:nvPr/>
        </p:nvSpPr>
        <p:spPr>
          <a:xfrm>
            <a:off x="4217138" y="1845095"/>
            <a:ext cx="4024218" cy="1149804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Insecure Internet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C60E4-5D96-36EB-F2D2-DA4D83C2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Web Server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6A2EA-A7D6-4AF4-00C9-946C15D9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6FCA73-A6AD-388D-F142-E43E502B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39828"/>
            <a:ext cx="1611085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base Server Icon Free PNG Image｜Illustoon">
            <a:extLst>
              <a:ext uri="{FF2B5EF4-FFF2-40B4-BE49-F238E27FC236}">
                <a16:creationId xmlns:a16="http://schemas.microsoft.com/office/drawing/2014/main" id="{A5375ED6-90AB-639B-5C23-5936C2E6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9128" y="1615325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27342C-5626-FFDB-E82A-D3FE944EFF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29" y="3441864"/>
            <a:ext cx="2300281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8A8E6-53FE-548E-2DFF-E17F25B2F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9" y="2838639"/>
            <a:ext cx="50800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4F3AD6-879C-2CC4-62BE-A509AF599B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467" y="1750999"/>
            <a:ext cx="2300281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BE8F6-0362-76EF-02A6-3A894BDA62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2607" y="3545530"/>
            <a:ext cx="2449285" cy="1200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A75C46-855B-6419-4FF8-B51FB6D489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6314" y="1516351"/>
            <a:ext cx="3436328" cy="1136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37CF37-7BAD-E6F7-C535-45D6F8FB5F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115" y="2445369"/>
            <a:ext cx="2449285" cy="12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2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2.22222E-6 L 0.06354 -0.19791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0301 L 0.53125 -0.0037 " pathEditMode="relative" ptsTypes="AA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-4.44444E-6 L 0.14271 -0.07777 " pathEditMode="relative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023 L -0.04349 -0.14607 " pathEditMode="relative" ptsTypes="AA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-0.00811 L -0.47409 -0.00811 " pathEditMode="relative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206 L -0.20117 0.05533 " pathEditMode="relative" ptsTypes="AA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7A31-080C-0E74-265A-AC7CA4E9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Diffie-Hellman 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D427-4217-5982-9A12-B3374476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ab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 </a:t>
            </a:r>
            <a:r>
              <a:rPr lang="en-US" dirty="0"/>
              <a:t>is our secret</a:t>
            </a:r>
          </a:p>
          <a:p>
            <a:endParaRPr lang="en-US" dirty="0"/>
          </a:p>
          <a:p>
            <a:r>
              <a:rPr lang="en-US" dirty="0"/>
              <a:t>Attacker knows g, p, A = g</a:t>
            </a:r>
            <a:r>
              <a:rPr lang="en-US" baseline="30000" dirty="0"/>
              <a:t>a</a:t>
            </a:r>
            <a:r>
              <a:rPr lang="en-US" dirty="0"/>
              <a:t> mod p and B = </a:t>
            </a:r>
            <a:r>
              <a:rPr lang="en-US" dirty="0" err="1"/>
              <a:t>g</a:t>
            </a:r>
            <a:r>
              <a:rPr lang="en-US" baseline="30000" dirty="0" err="1"/>
              <a:t>b</a:t>
            </a:r>
            <a:r>
              <a:rPr lang="en-US" dirty="0"/>
              <a:t> mod p</a:t>
            </a:r>
          </a:p>
          <a:p>
            <a:endParaRPr lang="en-US" dirty="0"/>
          </a:p>
          <a:p>
            <a:r>
              <a:rPr lang="en-US" dirty="0"/>
              <a:t>A+B = (g</a:t>
            </a:r>
            <a:r>
              <a:rPr lang="en-US" baseline="30000" dirty="0"/>
              <a:t>a</a:t>
            </a:r>
            <a:r>
              <a:rPr lang="en-US" dirty="0"/>
              <a:t> + </a:t>
            </a:r>
            <a:r>
              <a:rPr lang="en-US" dirty="0" err="1"/>
              <a:t>g</a:t>
            </a:r>
            <a:r>
              <a:rPr lang="en-US" baseline="30000" dirty="0" err="1"/>
              <a:t>b</a:t>
            </a:r>
            <a:r>
              <a:rPr lang="en-US" dirty="0"/>
              <a:t>) mod p</a:t>
            </a:r>
          </a:p>
          <a:p>
            <a:r>
              <a:rPr lang="en-US" dirty="0"/>
              <a:t>AB = g</a:t>
            </a:r>
            <a:r>
              <a:rPr lang="en-US" baseline="30000" dirty="0"/>
              <a:t>(</a:t>
            </a:r>
            <a:r>
              <a:rPr lang="en-US" baseline="30000" dirty="0" err="1"/>
              <a:t>a+b</a:t>
            </a:r>
            <a:r>
              <a:rPr lang="en-US" baseline="30000" dirty="0"/>
              <a:t>)</a:t>
            </a:r>
            <a:r>
              <a:rPr lang="en-US" dirty="0"/>
              <a:t> mod p</a:t>
            </a:r>
          </a:p>
          <a:p>
            <a:r>
              <a:rPr lang="en-US" dirty="0"/>
              <a:t>Hard to compute g</a:t>
            </a:r>
            <a:r>
              <a:rPr lang="en-US" baseline="30000" dirty="0"/>
              <a:t>ab</a:t>
            </a:r>
            <a:r>
              <a:rPr lang="en-US" dirty="0"/>
              <a:t> from those values</a:t>
            </a:r>
          </a:p>
          <a:p>
            <a:pPr lvl="1"/>
            <a:r>
              <a:rPr lang="en-US" dirty="0"/>
              <a:t>Discrete logarithm; Can you get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from </a:t>
            </a:r>
            <a:r>
              <a:rPr lang="en-US" dirty="0">
                <a:solidFill>
                  <a:srgbClr val="000CFF"/>
                </a:solidFill>
              </a:rPr>
              <a:t>A</a:t>
            </a:r>
            <a:r>
              <a:rPr lang="en-US" dirty="0"/>
              <a:t> = </a:t>
            </a:r>
            <a:r>
              <a:rPr lang="en-US" dirty="0">
                <a:solidFill>
                  <a:srgbClr val="000CFF"/>
                </a:solidFill>
              </a:rPr>
              <a:t>g</a:t>
            </a:r>
            <a:r>
              <a:rPr lang="en-US" baseline="30000" dirty="0">
                <a:solidFill>
                  <a:srgbClr val="FF0000"/>
                </a:solidFill>
              </a:rPr>
              <a:t>a</a:t>
            </a:r>
            <a:r>
              <a:rPr lang="en-US" dirty="0"/>
              <a:t> mod </a:t>
            </a:r>
            <a:r>
              <a:rPr lang="en-US" dirty="0">
                <a:solidFill>
                  <a:srgbClr val="000CFF"/>
                </a:solidFill>
              </a:rPr>
              <a:t>p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F752-B29D-E8C1-6C39-08A792C5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74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335C-0631-A396-FC80-530FC41A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Packets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DF6FB-D17D-E85B-A0ED-1485F54DA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737600" cy="20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06DB-DC08-3FE1-3F58-04A003FB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2876-8A90-C44A-83F9-1EF2049086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7883" y="1893887"/>
            <a:ext cx="5643946" cy="49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57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335C-0631-A396-FC80-530FC41A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06DB-DC08-3FE1-3F58-04A003FB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FBD22F-D907-0D49-2D21-26FA766E26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1835"/>
            <a:ext cx="7772400" cy="36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1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335C-0631-A396-FC80-530FC41A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06DB-DC08-3FE1-3F58-04A003FB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FBD22F-D907-0D49-2D21-26FA766E26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1835"/>
            <a:ext cx="7772400" cy="3631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4E8CF-29E0-C4FB-401B-565465DFBC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681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75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335C-0631-A396-FC80-530FC41A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506DB-DC08-3FE1-3F58-04A003FB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FBD22F-D907-0D49-2D21-26FA766E26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1835"/>
            <a:ext cx="7772400" cy="3631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4E8CF-29E0-C4FB-401B-565465DFBC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68188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69ED2-579F-117A-CDDE-38D0B11B48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3279" y="0"/>
            <a:ext cx="7378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573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36C3-7791-7A57-1375-1BB7020E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TLS is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6C4A5-8C08-72C6-380D-2D2FA6108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TLS establishes a secure communication channel</a:t>
            </a:r>
          </a:p>
          <a:p>
            <a:pPr lvl="1"/>
            <a:r>
              <a:rPr lang="en-US" dirty="0"/>
              <a:t>Over the insecure Internet</a:t>
            </a:r>
          </a:p>
          <a:p>
            <a:pPr lvl="1"/>
            <a:r>
              <a:rPr lang="en-US" dirty="0"/>
              <a:t>Adds authenticity, confidentiality, and integrity to the channel</a:t>
            </a:r>
          </a:p>
          <a:p>
            <a:pPr lvl="1"/>
            <a:endParaRPr lang="en-US" dirty="0"/>
          </a:p>
          <a:p>
            <a:r>
              <a:rPr lang="en-US" dirty="0"/>
              <a:t>Applications don’t have to change their protocol</a:t>
            </a:r>
          </a:p>
          <a:p>
            <a:pPr lvl="1"/>
            <a:r>
              <a:rPr lang="en-US" dirty="0"/>
              <a:t>Just wrap the protocol with TLS</a:t>
            </a:r>
          </a:p>
          <a:p>
            <a:pPr lvl="1"/>
            <a:endParaRPr lang="en-US" dirty="0"/>
          </a:p>
          <a:p>
            <a:r>
              <a:rPr lang="en-US" dirty="0"/>
              <a:t>How can we make HTTP secure?</a:t>
            </a:r>
          </a:p>
          <a:p>
            <a:pPr lvl="1"/>
            <a:r>
              <a:rPr lang="en-US" dirty="0"/>
              <a:t>Wrap with TLS: https://...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88FE4-433C-F305-D051-068AE502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25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1BCB-ABCE-3BD2-923D-A69AFBEC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TLS?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4744-AA11-B988-A82E-01C0E58C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libraries are available</a:t>
            </a:r>
          </a:p>
          <a:p>
            <a:pPr lvl="1"/>
            <a:r>
              <a:rPr lang="en-US" dirty="0"/>
              <a:t>OpenSSL</a:t>
            </a:r>
          </a:p>
          <a:p>
            <a:pPr lvl="1"/>
            <a:r>
              <a:rPr lang="en-US" dirty="0" err="1"/>
              <a:t>libsodium</a:t>
            </a:r>
            <a:endParaRPr lang="en-US" dirty="0"/>
          </a:p>
          <a:p>
            <a:pPr lvl="1"/>
            <a:r>
              <a:rPr lang="en-US" dirty="0" err="1"/>
              <a:t>bouncycastle</a:t>
            </a:r>
            <a:endParaRPr lang="en-US" dirty="0"/>
          </a:p>
          <a:p>
            <a:pPr lvl="1"/>
            <a:r>
              <a:rPr lang="en-US" dirty="0"/>
              <a:t>SSL/TLS support in many other languages (Python, etc.)</a:t>
            </a:r>
          </a:p>
          <a:p>
            <a:pPr lvl="1"/>
            <a:endParaRPr lang="en-US" dirty="0"/>
          </a:p>
          <a:p>
            <a:r>
              <a:rPr lang="en-US" dirty="0"/>
              <a:t>Just wrap with this</a:t>
            </a:r>
          </a:p>
          <a:p>
            <a:pPr lvl="1"/>
            <a:r>
              <a:rPr lang="en-US" dirty="0"/>
              <a:t>What does it mean???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77887-DF7D-92AF-298C-0145CF5C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A5244-C0BA-0393-C2F7-38986958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Python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2DCF6-6A2B-C5C5-7104-8FFBB436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a protocol that</a:t>
            </a:r>
          </a:p>
          <a:p>
            <a:pPr lvl="1"/>
            <a:r>
              <a:rPr lang="en-US" dirty="0"/>
              <a:t>1) You need to send ‘Hello’ to the server</a:t>
            </a:r>
          </a:p>
          <a:p>
            <a:pPr lvl="1"/>
            <a:r>
              <a:rPr lang="en-US" dirty="0"/>
              <a:t>2) You need to receive a number from the server</a:t>
            </a:r>
          </a:p>
          <a:p>
            <a:pPr lvl="1"/>
            <a:r>
              <a:rPr lang="en-US" dirty="0"/>
              <a:t>3) You need to add 1 to the number and send back to the server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write programs (server/client) for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C5825-266C-5D12-32C1-9E75D687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599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CF1F-A780-A604-5ACE-CC668781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Non-TLS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3DC7A-5348-5B4F-E254-CDCB164A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protocol</a:t>
            </a:r>
          </a:p>
          <a:p>
            <a:pPr lvl="1"/>
            <a:r>
              <a:rPr lang="en-US" dirty="0"/>
              <a:t>1) You need to send ‘Hello’ to the server</a:t>
            </a:r>
          </a:p>
          <a:p>
            <a:pPr lvl="1"/>
            <a:r>
              <a:rPr lang="en-US" dirty="0"/>
              <a:t>2) You need to receive a number from the server</a:t>
            </a:r>
          </a:p>
          <a:p>
            <a:pPr lvl="1"/>
            <a:r>
              <a:rPr lang="en-US" dirty="0"/>
              <a:t>3) You need to add 1 to the number and send back to the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6115A-E275-5F17-498D-540B9845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E082A-2555-05F8-EB29-8F9750A0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903" y="0"/>
            <a:ext cx="5973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78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FE70-FBE5-EA52-8FC5-D2BCCBE0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Non-TLS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1EB1E-B019-676B-777A-1D9B3772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1F512-7C26-0F57-87B8-44EAD709CA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770" y="0"/>
            <a:ext cx="528123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2672A8-4025-6EA5-7632-5ABBFC4E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protocol</a:t>
            </a:r>
          </a:p>
          <a:p>
            <a:pPr lvl="1"/>
            <a:r>
              <a:rPr lang="en-US" dirty="0"/>
              <a:t>1) You need to send ‘Hello’ to the server</a:t>
            </a:r>
          </a:p>
          <a:p>
            <a:pPr lvl="1"/>
            <a:r>
              <a:rPr lang="en-US" dirty="0"/>
              <a:t>2) You need to receive a number from the server</a:t>
            </a:r>
          </a:p>
          <a:p>
            <a:pPr lvl="1"/>
            <a:r>
              <a:rPr lang="en-US" dirty="0"/>
              <a:t>3) You need to add 1 to the number and send back to the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243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FC84-D6B6-0AA1-675E-CB67096A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Diff: Non-TLS vs TLS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E736-B15E-E813-D1CB-DB8F2B1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A7D94-2CAE-9C48-8428-9D8E8A3006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349" y="1288889"/>
            <a:ext cx="10448451" cy="50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7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AD19-15C2-373A-34E6-8F115277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Secure the</a:t>
            </a:r>
            <a:br>
              <a:rPr lang="en-US" dirty="0"/>
            </a:br>
            <a:r>
              <a:rPr lang="en-US" dirty="0"/>
              <a:t>Internet Communication?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79DC-E52D-9BA7-C2EA-5427E7506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Get the certificate of each entity</a:t>
            </a:r>
          </a:p>
          <a:p>
            <a:pPr lvl="1"/>
            <a:r>
              <a:rPr lang="en-US" dirty="0"/>
              <a:t>Verify their public key</a:t>
            </a:r>
          </a:p>
          <a:p>
            <a:pPr lvl="1"/>
            <a:r>
              <a:rPr lang="en-US" dirty="0"/>
              <a:t>Using certificate trust chain!</a:t>
            </a:r>
          </a:p>
          <a:p>
            <a:pPr lvl="1"/>
            <a:endParaRPr lang="en-US" dirty="0"/>
          </a:p>
          <a:p>
            <a:r>
              <a:rPr lang="en-US" dirty="0"/>
              <a:t>Key-exchange</a:t>
            </a:r>
          </a:p>
          <a:p>
            <a:pPr lvl="1"/>
            <a:r>
              <a:rPr lang="en-US" dirty="0"/>
              <a:t>A computes g</a:t>
            </a:r>
            <a:r>
              <a:rPr lang="en-US" baseline="30000" dirty="0"/>
              <a:t>a</a:t>
            </a:r>
            <a:r>
              <a:rPr lang="en-US" dirty="0"/>
              <a:t> mod p, and sign that with A’s private key</a:t>
            </a:r>
          </a:p>
          <a:p>
            <a:pPr lvl="1"/>
            <a:r>
              <a:rPr lang="en-US" dirty="0"/>
              <a:t>B computes </a:t>
            </a:r>
            <a:r>
              <a:rPr lang="en-US" dirty="0" err="1"/>
              <a:t>g</a:t>
            </a:r>
            <a:r>
              <a:rPr lang="en-US" baseline="30000" dirty="0" err="1"/>
              <a:t>b</a:t>
            </a:r>
            <a:r>
              <a:rPr lang="en-US" dirty="0"/>
              <a:t> mod p, and sign that with B’s private key</a:t>
            </a:r>
          </a:p>
          <a:p>
            <a:pPr lvl="1"/>
            <a:r>
              <a:rPr lang="en-US" dirty="0"/>
              <a:t>Both can verify the identity of each and then share</a:t>
            </a:r>
          </a:p>
          <a:p>
            <a:pPr lvl="2"/>
            <a:r>
              <a:rPr lang="en-US" dirty="0"/>
              <a:t>g</a:t>
            </a:r>
            <a:r>
              <a:rPr lang="en-US" baseline="30000" dirty="0"/>
              <a:t>ab</a:t>
            </a:r>
            <a:r>
              <a:rPr lang="en-US" dirty="0"/>
              <a:t> mod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8E90-63F1-1C24-2F46-C4D0C26F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AF8B8D-80DF-B1B8-9D68-EDFC2281500B}"/>
              </a:ext>
            </a:extLst>
          </p:cNvPr>
          <p:cNvSpPr/>
          <p:nvPr/>
        </p:nvSpPr>
        <p:spPr>
          <a:xfrm>
            <a:off x="6678386" y="5584371"/>
            <a:ext cx="4977946" cy="793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Killed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Man-in-the-middle attack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575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3FC84-D6B6-0AA1-675E-CB67096A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Diff: Non-TLS vs TLS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8E736-B15E-E813-D1CB-DB8F2B1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75A1-812E-06C2-B262-606EF797E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1122928"/>
            <a:ext cx="11353800" cy="566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8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B09A-220E-B035-B3AB-1B7F6C18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35584-7192-107C-0743-3EE79DB78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Internet is insecure by default</a:t>
            </a:r>
          </a:p>
          <a:p>
            <a:endParaRPr lang="en-US" dirty="0"/>
          </a:p>
          <a:p>
            <a:r>
              <a:rPr lang="en-US" dirty="0"/>
              <a:t>TLS provides a transparent way to establish a secure communication channel and use it</a:t>
            </a:r>
          </a:p>
          <a:p>
            <a:endParaRPr lang="en-US" dirty="0"/>
          </a:p>
          <a:p>
            <a:r>
              <a:rPr lang="en-US" dirty="0"/>
              <a:t>TLS handshake uses digital signature (RSA), key-exchange algorithm (ECDHE), symmetric cipher (AES-128-GCM) and HMAC (SHA256)</a:t>
            </a:r>
          </a:p>
          <a:p>
            <a:pPr lvl="1"/>
            <a:r>
              <a:rPr lang="en-US" dirty="0"/>
              <a:t>Provides authenticity, confidentiality, and integrity to the channel</a:t>
            </a:r>
          </a:p>
          <a:p>
            <a:pPr lvl="1"/>
            <a:endParaRPr lang="en-US" dirty="0"/>
          </a:p>
          <a:p>
            <a:r>
              <a:rPr lang="en-US" dirty="0"/>
              <a:t>Applications can enjoy the added security by just wrapping sockets</a:t>
            </a:r>
          </a:p>
          <a:p>
            <a:pPr lvl="1"/>
            <a:r>
              <a:rPr lang="en-US" dirty="0"/>
              <a:t>Only for TCP applications </a:t>
            </a:r>
          </a:p>
          <a:p>
            <a:pPr lvl="1"/>
            <a:r>
              <a:rPr lang="en-US" dirty="0"/>
              <a:t>DTLS is for UDP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44BBF-7FF4-B854-0F5A-8163DF82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6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7957-E756-5681-0992-C0C63D63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Secure the</a:t>
            </a:r>
            <a:br>
              <a:rPr lang="en-US" dirty="0"/>
            </a:br>
            <a:r>
              <a:rPr lang="en-US" dirty="0"/>
              <a:t>Internet Communication?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BBCAC-239D-725B-B052-0EEB822A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  <a:p>
            <a:pPr lvl="1"/>
            <a:r>
              <a:rPr lang="en-US" dirty="0"/>
              <a:t>Run SHA-256(‘cipher key’ + g</a:t>
            </a:r>
            <a:r>
              <a:rPr lang="en-US" baseline="30000" dirty="0"/>
              <a:t>ab</a:t>
            </a:r>
            <a:r>
              <a:rPr lang="en-US" dirty="0"/>
              <a:t> mod p)</a:t>
            </a:r>
          </a:p>
          <a:p>
            <a:pPr lvl="1"/>
            <a:r>
              <a:rPr lang="en-US" dirty="0"/>
              <a:t>Use that as the key for the block cipher</a:t>
            </a:r>
          </a:p>
          <a:p>
            <a:pPr lvl="1"/>
            <a:r>
              <a:rPr lang="en-US" dirty="0"/>
              <a:t>E.g., AES-256-CBC</a:t>
            </a:r>
          </a:p>
          <a:p>
            <a:pPr lvl="1"/>
            <a:endParaRPr lang="en-US" dirty="0"/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Run SHA-256(‘mac key’ + g</a:t>
            </a:r>
            <a:r>
              <a:rPr lang="en-US" baseline="30000" dirty="0"/>
              <a:t>ab</a:t>
            </a:r>
            <a:r>
              <a:rPr lang="en-US" dirty="0"/>
              <a:t> mod p)</a:t>
            </a:r>
          </a:p>
          <a:p>
            <a:pPr lvl="1"/>
            <a:r>
              <a:rPr lang="en-US" dirty="0"/>
              <a:t>Use that as the key for HMAC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55FA9-9F7C-1930-7B03-97C97529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80B18A-62BB-7EC8-BEB4-7664DC7470E5}"/>
              </a:ext>
            </a:extLst>
          </p:cNvPr>
          <p:cNvSpPr/>
          <p:nvPr/>
        </p:nvSpPr>
        <p:spPr>
          <a:xfrm>
            <a:off x="7320642" y="4401011"/>
            <a:ext cx="4033157" cy="2329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communication channel with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Authenticity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Confidentiality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Integrity</a:t>
            </a:r>
          </a:p>
          <a:p>
            <a:pPr algn="ctr"/>
            <a:r>
              <a:rPr lang="en-US" dirty="0"/>
              <a:t>has been established!</a:t>
            </a:r>
          </a:p>
        </p:txBody>
      </p:sp>
      <p:pic>
        <p:nvPicPr>
          <p:cNvPr id="8" name="Picture 2" descr="User - Free social icons">
            <a:extLst>
              <a:ext uri="{FF2B5EF4-FFF2-40B4-BE49-F238E27FC236}">
                <a16:creationId xmlns:a16="http://schemas.microsoft.com/office/drawing/2014/main" id="{800EDB21-7B8F-8BBA-80BB-22B8245B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7471" y="2958078"/>
            <a:ext cx="1210129" cy="12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omputer User icon PNG and SVG Vector Free Download">
            <a:extLst>
              <a:ext uri="{FF2B5EF4-FFF2-40B4-BE49-F238E27FC236}">
                <a16:creationId xmlns:a16="http://schemas.microsoft.com/office/drawing/2014/main" id="{86E3132E-704E-3526-96BD-5312C258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8735" y="2875641"/>
            <a:ext cx="1210129" cy="138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660241-1C19-EE67-82BA-2827BDF416CA}"/>
              </a:ext>
            </a:extLst>
          </p:cNvPr>
          <p:cNvCxnSpPr/>
          <p:nvPr/>
        </p:nvCxnSpPr>
        <p:spPr>
          <a:xfrm>
            <a:off x="7625443" y="3102429"/>
            <a:ext cx="3004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604191-E547-594E-E92D-12F710815DEC}"/>
              </a:ext>
            </a:extLst>
          </p:cNvPr>
          <p:cNvCxnSpPr>
            <a:cxnSpLocks/>
          </p:cNvCxnSpPr>
          <p:nvPr/>
        </p:nvCxnSpPr>
        <p:spPr>
          <a:xfrm flipH="1">
            <a:off x="7625443" y="3563142"/>
            <a:ext cx="3123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C545D-8A1A-3144-C036-364119A2721D}"/>
              </a:ext>
            </a:extLst>
          </p:cNvPr>
          <p:cNvSpPr/>
          <p:nvPr/>
        </p:nvSpPr>
        <p:spPr>
          <a:xfrm>
            <a:off x="6556842" y="2166160"/>
            <a:ext cx="1179844" cy="6125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46D5A-9169-C12C-FFC6-D1CA8AB50939}"/>
              </a:ext>
            </a:extLst>
          </p:cNvPr>
          <p:cNvSpPr/>
          <p:nvPr/>
        </p:nvSpPr>
        <p:spPr>
          <a:xfrm>
            <a:off x="7823518" y="2169518"/>
            <a:ext cx="2572757" cy="612531"/>
          </a:xfrm>
          <a:prstGeom prst="rect">
            <a:avLst/>
          </a:prstGeom>
          <a:solidFill>
            <a:srgbClr val="000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 with padding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6F8AF-7625-A0E2-CF77-A6854B7EAE3A}"/>
              </a:ext>
            </a:extLst>
          </p:cNvPr>
          <p:cNvSpPr/>
          <p:nvPr/>
        </p:nvSpPr>
        <p:spPr>
          <a:xfrm>
            <a:off x="10466111" y="2166160"/>
            <a:ext cx="1179844" cy="6125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849139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8FFE-588C-59B0-2A2D-660A2761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7E35-CEF6-4628-D01F-846884AE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Insecure Internet</a:t>
            </a:r>
          </a:p>
          <a:p>
            <a:pPr lvl="1"/>
            <a:r>
              <a:rPr lang="en-US" dirty="0"/>
              <a:t>OSI 7 layers, no security at all</a:t>
            </a:r>
          </a:p>
          <a:p>
            <a:pPr lvl="1"/>
            <a:endParaRPr lang="en-US" dirty="0"/>
          </a:p>
          <a:p>
            <a:r>
              <a:rPr lang="en-US" dirty="0"/>
              <a:t>Secure Socket Layer</a:t>
            </a:r>
          </a:p>
          <a:p>
            <a:pPr lvl="1"/>
            <a:r>
              <a:rPr lang="en-US" dirty="0"/>
              <a:t>Enabling secure communication over the Internet</a:t>
            </a:r>
          </a:p>
          <a:p>
            <a:pPr lvl="1"/>
            <a:r>
              <a:rPr lang="en-US" dirty="0"/>
              <a:t>Later, the name changed to Transport Layer Security</a:t>
            </a:r>
          </a:p>
          <a:p>
            <a:pPr lvl="1"/>
            <a:endParaRPr lang="en-US" dirty="0"/>
          </a:p>
          <a:p>
            <a:r>
              <a:rPr lang="en-US" dirty="0"/>
              <a:t>We will learn how SSL/TLS establishes secure communication channel</a:t>
            </a:r>
          </a:p>
          <a:p>
            <a:pPr lvl="1"/>
            <a:r>
              <a:rPr lang="en-US" dirty="0"/>
              <a:t>Over the insecure Internet!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EB567-09EA-070C-C344-A452E449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0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2932</Words>
  <Application>Microsoft Macintosh PowerPoint</Application>
  <PresentationFormat>Widescreen</PresentationFormat>
  <Paragraphs>586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Kannada MN</vt:lpstr>
      <vt:lpstr>Office Theme</vt:lpstr>
      <vt:lpstr>CS 370 Introduction to Security</vt:lpstr>
      <vt:lpstr>Digital Certificate</vt:lpstr>
      <vt:lpstr>Trust Chain</vt:lpstr>
      <vt:lpstr>Public Key Infrastructure (PKI)</vt:lpstr>
      <vt:lpstr>Diffie-Hellman Key Exchange</vt:lpstr>
      <vt:lpstr>Diffie-Hellman Key Exchange</vt:lpstr>
      <vt:lpstr>How Can We Secure the Internet Communication?</vt:lpstr>
      <vt:lpstr>How Can We Secure the Internet Communication?</vt:lpstr>
      <vt:lpstr>Topics for Today</vt:lpstr>
      <vt:lpstr>Internet</vt:lpstr>
      <vt:lpstr>OSI layer</vt:lpstr>
      <vt:lpstr>How is a Packet Routed?</vt:lpstr>
      <vt:lpstr>TCP Communication</vt:lpstr>
      <vt:lpstr>How Can We Trust Routers (in the middle)?</vt:lpstr>
      <vt:lpstr>Router Decides Where the Packet Should Go as a Next Step</vt:lpstr>
      <vt:lpstr>The Internet w/o SSL/TLS</vt:lpstr>
      <vt:lpstr>The Internet with SSL/TLS</vt:lpstr>
      <vt:lpstr>Secure Socket Layer and Transport Layer Security</vt:lpstr>
      <vt:lpstr>Why Transport Layer Security?</vt:lpstr>
      <vt:lpstr>Why Transport Layer Security?</vt:lpstr>
      <vt:lpstr>What an SSL/TLS can do?</vt:lpstr>
      <vt:lpstr>What an SSL/TLS can do?</vt:lpstr>
      <vt:lpstr>SSL/TLS Steps</vt:lpstr>
      <vt:lpstr>SSL/TLS Steps</vt:lpstr>
      <vt:lpstr>1. Client Hello</vt:lpstr>
      <vt:lpstr>1. Client Hello</vt:lpstr>
      <vt:lpstr>2. Server Hello</vt:lpstr>
      <vt:lpstr>3. Server Certificate</vt:lpstr>
      <vt:lpstr>Key Exchange / Verifying Signature</vt:lpstr>
      <vt:lpstr>SSL/TLS Steps</vt:lpstr>
      <vt:lpstr>What is Forward Secrecy?</vt:lpstr>
      <vt:lpstr>SSL/TLS with Ephemeral DH</vt:lpstr>
      <vt:lpstr>SSL/TLS with ECDHE</vt:lpstr>
      <vt:lpstr>SSL/TLS Steps</vt:lpstr>
      <vt:lpstr>4. Server Key Exchange</vt:lpstr>
      <vt:lpstr>5. Server Hello Done</vt:lpstr>
      <vt:lpstr>SSL/TLS Steps</vt:lpstr>
      <vt:lpstr>Diffie-Hellman Weakness: Man-in-the-middle Attack</vt:lpstr>
      <vt:lpstr>SSL/TLS Steps</vt:lpstr>
      <vt:lpstr>6. Client Key Exchange</vt:lpstr>
      <vt:lpstr>6-1. Client Generates Session Keys</vt:lpstr>
      <vt:lpstr>7. Change Cipher Spec (client)</vt:lpstr>
      <vt:lpstr>8. Encrypted Handshake Message</vt:lpstr>
      <vt:lpstr>8. Encrypted Handshake Message</vt:lpstr>
      <vt:lpstr>SSL/TLS Steps</vt:lpstr>
      <vt:lpstr>9-0. Check Client’s Encrypted Handshake Message</vt:lpstr>
      <vt:lpstr>9. Change Cipher Spec (Server)</vt:lpstr>
      <vt:lpstr>10. Encrypted Handshake Message</vt:lpstr>
      <vt:lpstr>11. Application Data</vt:lpstr>
      <vt:lpstr>ECDHE-RSA-AES-128-GCM-SHA256</vt:lpstr>
      <vt:lpstr>Why no Man-in-the-middle?</vt:lpstr>
      <vt:lpstr>Can we guess the key?</vt:lpstr>
      <vt:lpstr>Why we hash all the previous messages??</vt:lpstr>
      <vt:lpstr>How Do We USE SSL/TLS?</vt:lpstr>
      <vt:lpstr>A Web Server Example</vt:lpstr>
      <vt:lpstr>A Web Server Example</vt:lpstr>
      <vt:lpstr>A Web Server Example</vt:lpstr>
      <vt:lpstr>A Web Server Example</vt:lpstr>
      <vt:lpstr>A Web Server Example</vt:lpstr>
      <vt:lpstr>HTTP Packets</vt:lpstr>
      <vt:lpstr>HTTPS Packets</vt:lpstr>
      <vt:lpstr>HTTPS Packets</vt:lpstr>
      <vt:lpstr>HTTPS Packets</vt:lpstr>
      <vt:lpstr>Why TLS is good?</vt:lpstr>
      <vt:lpstr>How Can We Use TLS?</vt:lpstr>
      <vt:lpstr>A Python Example</vt:lpstr>
      <vt:lpstr>Non-TLS Client</vt:lpstr>
      <vt:lpstr>Non-TLS Server</vt:lpstr>
      <vt:lpstr>Diff: Non-TLS vs TLS Client</vt:lpstr>
      <vt:lpstr>Diff: Non-TLS vs TLS Server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CS444/544 Operating Systems II</dc:title>
  <dc:creator>Jang, Yeong Jin</dc:creator>
  <cp:lastModifiedBy>Jang, Yeong Jin</cp:lastModifiedBy>
  <cp:revision>86</cp:revision>
  <dcterms:created xsi:type="dcterms:W3CDTF">2020-09-24T00:44:09Z</dcterms:created>
  <dcterms:modified xsi:type="dcterms:W3CDTF">2022-10-25T15:21:50Z</dcterms:modified>
</cp:coreProperties>
</file>